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60" r:id="rId5"/>
  </p:sldMasterIdLst>
  <p:notesMasterIdLst>
    <p:notesMasterId r:id="rId18"/>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9" roundtripDataSignature="AMtx7mhh5q3OBlyC6TJLE4pr1edvI/y5L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7D8B5A-9B0D-C014-BE97-FE7C8E471EEF}" v="16" dt="2026-09-01T14:22:51.0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Dobbyn" userId="S::megan.d@harewood.org::4e846607-7697-4759-9647-de5381b5e59f" providerId="AD" clId="Web-{067D8B5A-9B0D-C014-BE97-FE7C8E471EEF}"/>
    <pc:docChg chg="modSld">
      <pc:chgData name="Megan Dobbyn" userId="S::megan.d@harewood.org::4e846607-7697-4759-9647-de5381b5e59f" providerId="AD" clId="Web-{067D8B5A-9B0D-C014-BE97-FE7C8E471EEF}" dt="2026-09-01T14:22:51.010" v="14" actId="1076"/>
      <pc:docMkLst>
        <pc:docMk/>
      </pc:docMkLst>
      <pc:sldChg chg="modSp">
        <pc:chgData name="Megan Dobbyn" userId="S::megan.d@harewood.org::4e846607-7697-4759-9647-de5381b5e59f" providerId="AD" clId="Web-{067D8B5A-9B0D-C014-BE97-FE7C8E471EEF}" dt="2026-09-01T14:22:40.604" v="10" actId="1076"/>
        <pc:sldMkLst>
          <pc:docMk/>
          <pc:sldMk cId="0" sldId="264"/>
        </pc:sldMkLst>
        <pc:spChg chg="mod">
          <ac:chgData name="Megan Dobbyn" userId="S::megan.d@harewood.org::4e846607-7697-4759-9647-de5381b5e59f" providerId="AD" clId="Web-{067D8B5A-9B0D-C014-BE97-FE7C8E471EEF}" dt="2026-09-01T14:22:40.588" v="9" actId="1076"/>
          <ac:spMkLst>
            <pc:docMk/>
            <pc:sldMk cId="0" sldId="264"/>
            <ac:spMk id="234" creationId="{00000000-0000-0000-0000-000000000000}"/>
          </ac:spMkLst>
        </pc:spChg>
        <pc:spChg chg="mod">
          <ac:chgData name="Megan Dobbyn" userId="S::megan.d@harewood.org::4e846607-7697-4759-9647-de5381b5e59f" providerId="AD" clId="Web-{067D8B5A-9B0D-C014-BE97-FE7C8E471EEF}" dt="2026-09-01T14:22:40.604" v="10" actId="1076"/>
          <ac:spMkLst>
            <pc:docMk/>
            <pc:sldMk cId="0" sldId="264"/>
            <ac:spMk id="235" creationId="{00000000-0000-0000-0000-000000000000}"/>
          </ac:spMkLst>
        </pc:spChg>
      </pc:sldChg>
      <pc:sldChg chg="addSp delSp modSp">
        <pc:chgData name="Megan Dobbyn" userId="S::megan.d@harewood.org::4e846607-7697-4759-9647-de5381b5e59f" providerId="AD" clId="Web-{067D8B5A-9B0D-C014-BE97-FE7C8E471EEF}" dt="2026-09-01T14:22:51.010" v="14" actId="1076"/>
        <pc:sldMkLst>
          <pc:docMk/>
          <pc:sldMk cId="0" sldId="265"/>
        </pc:sldMkLst>
        <pc:picChg chg="add mod">
          <ac:chgData name="Megan Dobbyn" userId="S::megan.d@harewood.org::4e846607-7697-4759-9647-de5381b5e59f" providerId="AD" clId="Web-{067D8B5A-9B0D-C014-BE97-FE7C8E471EEF}" dt="2026-09-01T14:22:51.010" v="14" actId="1076"/>
          <ac:picMkLst>
            <pc:docMk/>
            <pc:sldMk cId="0" sldId="265"/>
            <ac:picMk id="2" creationId="{277DA929-FB40-7FA9-A194-0E81FC1A1E9E}"/>
          </ac:picMkLst>
        </pc:picChg>
        <pc:picChg chg="del">
          <ac:chgData name="Megan Dobbyn" userId="S::megan.d@harewood.org::4e846607-7697-4759-9647-de5381b5e59f" providerId="AD" clId="Web-{067D8B5A-9B0D-C014-BE97-FE7C8E471EEF}" dt="2026-09-01T14:22:43.963" v="11"/>
          <ac:picMkLst>
            <pc:docMk/>
            <pc:sldMk cId="0" sldId="265"/>
            <ac:picMk id="284"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50" tIns="46550" rIns="93150" bIns="4655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4820"/>
          </a:xfrm>
          <a:prstGeom prst="rect">
            <a:avLst/>
          </a:prstGeom>
          <a:noFill/>
          <a:ln>
            <a:noFill/>
          </a:ln>
        </p:spPr>
        <p:txBody>
          <a:bodyPr spcFirstLastPara="1" wrap="square" lIns="93150" tIns="46550" rIns="93150" bIns="4655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0"/>
            <a:ext cx="5608320" cy="4183380"/>
          </a:xfrm>
          <a:prstGeom prst="rect">
            <a:avLst/>
          </a:prstGeom>
          <a:noFill/>
          <a:ln>
            <a:noFill/>
          </a:ln>
        </p:spPr>
        <p:txBody>
          <a:bodyPr spcFirstLastPara="1" wrap="square" lIns="93150" tIns="46550" rIns="93150" bIns="4655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50" tIns="46550" rIns="93150" bIns="4655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4820"/>
          </a:xfrm>
          <a:prstGeom prst="rect">
            <a:avLst/>
          </a:prstGeom>
          <a:noFill/>
          <a:ln>
            <a:noFill/>
          </a:ln>
        </p:spPr>
        <p:txBody>
          <a:bodyPr spcFirstLastPara="1" wrap="square" lIns="93150" tIns="46550" rIns="93150" bIns="46550" anchor="b" anchorCtr="0">
            <a:noAutofit/>
          </a:bodyPr>
          <a:lstStyle/>
          <a:p>
            <a:pPr marL="0" marR="0" lvl="0" indent="0" algn="r" rtl="0">
              <a:lnSpc>
                <a:spcPct val="100000"/>
              </a:lnSpc>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youtube.com/watch?v=KiPuklu41tw"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1:notes"/>
          <p:cNvSpPr txBox="1">
            <a:spLocks noGrp="1"/>
          </p:cNvSpPr>
          <p:nvPr>
            <p:ph type="body" idx="1"/>
          </p:nvPr>
        </p:nvSpPr>
        <p:spPr>
          <a:xfrm>
            <a:off x="701040" y="4415790"/>
            <a:ext cx="5608320" cy="4183380"/>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400"/>
              <a:buNone/>
            </a:pPr>
            <a:endParaRPr/>
          </a:p>
        </p:txBody>
      </p:sp>
      <p:sp>
        <p:nvSpPr>
          <p:cNvPr id="132" name="Google Shape;132;p1:notes"/>
          <p:cNvSpPr txBox="1">
            <a:spLocks noGrp="1"/>
          </p:cNvSpPr>
          <p:nvPr>
            <p:ph type="sldNum" idx="12"/>
          </p:nvPr>
        </p:nvSpPr>
        <p:spPr>
          <a:xfrm>
            <a:off x="3970938" y="8829967"/>
            <a:ext cx="3037840" cy="464820"/>
          </a:xfrm>
          <a:prstGeom prst="rect">
            <a:avLst/>
          </a:prstGeom>
          <a:noFill/>
          <a:ln>
            <a:noFill/>
          </a:ln>
        </p:spPr>
        <p:txBody>
          <a:bodyPr spcFirstLastPara="1" wrap="square" lIns="93150" tIns="46550" rIns="93150" bIns="46550" anchor="b" anchorCtr="0">
            <a:noAutofit/>
          </a:bodyPr>
          <a:lstStyle/>
          <a:p>
            <a:pPr marL="0" lvl="0" indent="0" algn="r" rtl="0">
              <a:lnSpc>
                <a:spcPct val="100000"/>
              </a:lnSpc>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2:notes"/>
          <p:cNvSpPr txBox="1">
            <a:spLocks noGrp="1"/>
          </p:cNvSpPr>
          <p:nvPr>
            <p:ph type="body" idx="1"/>
          </p:nvPr>
        </p:nvSpPr>
        <p:spPr>
          <a:xfrm>
            <a:off x="701040" y="4415790"/>
            <a:ext cx="5608320" cy="4183380"/>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400"/>
              <a:buNone/>
            </a:pPr>
            <a:r>
              <a:rPr lang="en-US"/>
              <a:t>Notes for teachers </a:t>
            </a:r>
            <a:endParaRPr/>
          </a:p>
        </p:txBody>
      </p:sp>
      <p:sp>
        <p:nvSpPr>
          <p:cNvPr id="145" name="Google Shape;145;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3:notes"/>
          <p:cNvSpPr txBox="1">
            <a:spLocks noGrp="1"/>
          </p:cNvSpPr>
          <p:nvPr>
            <p:ph type="body" idx="1"/>
          </p:nvPr>
        </p:nvSpPr>
        <p:spPr>
          <a:xfrm>
            <a:off x="701040" y="4415790"/>
            <a:ext cx="5608320" cy="4183380"/>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400"/>
              <a:buNone/>
            </a:pPr>
            <a:endParaRPr/>
          </a:p>
        </p:txBody>
      </p:sp>
      <p:sp>
        <p:nvSpPr>
          <p:cNvPr id="153" name="Google Shape;153;p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1669d5dc48_0_1:notes"/>
          <p:cNvSpPr txBox="1">
            <a:spLocks noGrp="1"/>
          </p:cNvSpPr>
          <p:nvPr>
            <p:ph type="body" idx="1"/>
          </p:nvPr>
        </p:nvSpPr>
        <p:spPr>
          <a:xfrm>
            <a:off x="701040" y="4415790"/>
            <a:ext cx="5608200" cy="4183500"/>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400"/>
              <a:buNone/>
            </a:pPr>
            <a:endParaRPr/>
          </a:p>
        </p:txBody>
      </p:sp>
      <p:sp>
        <p:nvSpPr>
          <p:cNvPr id="163" name="Google Shape;163;g31669d5dc48_0_1: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4:notes"/>
          <p:cNvSpPr txBox="1">
            <a:spLocks noGrp="1"/>
          </p:cNvSpPr>
          <p:nvPr>
            <p:ph type="body" idx="1"/>
          </p:nvPr>
        </p:nvSpPr>
        <p:spPr>
          <a:xfrm>
            <a:off x="701040" y="4415790"/>
            <a:ext cx="5608320" cy="4183380"/>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400"/>
              <a:buNone/>
            </a:pPr>
            <a:endParaRPr/>
          </a:p>
        </p:txBody>
      </p:sp>
      <p:sp>
        <p:nvSpPr>
          <p:cNvPr id="171" name="Google Shape;171;p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5:notes"/>
          <p:cNvSpPr txBox="1">
            <a:spLocks noGrp="1"/>
          </p:cNvSpPr>
          <p:nvPr>
            <p:ph type="body" idx="1"/>
          </p:nvPr>
        </p:nvSpPr>
        <p:spPr>
          <a:xfrm>
            <a:off x="701040" y="4415790"/>
            <a:ext cx="5608320" cy="4183380"/>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400"/>
              <a:buNone/>
            </a:pPr>
            <a:r>
              <a:rPr lang="en-US"/>
              <a:t>Trigger warning </a:t>
            </a:r>
            <a:endParaRPr/>
          </a:p>
        </p:txBody>
      </p:sp>
      <p:sp>
        <p:nvSpPr>
          <p:cNvPr id="189" name="Google Shape;189;p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notes"/>
          <p:cNvSpPr txBox="1">
            <a:spLocks noGrp="1"/>
          </p:cNvSpPr>
          <p:nvPr>
            <p:ph type="body" idx="1"/>
          </p:nvPr>
        </p:nvSpPr>
        <p:spPr>
          <a:xfrm>
            <a:off x="701040" y="4415790"/>
            <a:ext cx="5608320" cy="4183380"/>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400"/>
              <a:buNone/>
            </a:pPr>
            <a:endParaRPr/>
          </a:p>
        </p:txBody>
      </p:sp>
      <p:sp>
        <p:nvSpPr>
          <p:cNvPr id="198" name="Google Shape;198;p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1669d5dc48_0_41:notes"/>
          <p:cNvSpPr>
            <a:spLocks noGrp="1" noRot="1" noChangeAspect="1"/>
          </p:cNvSpPr>
          <p:nvPr>
            <p:ph type="sldImg" idx="2"/>
          </p:nvPr>
        </p:nvSpPr>
        <p:spPr>
          <a:xfrm>
            <a:off x="1168707" y="697230"/>
            <a:ext cx="46737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8" name="Google Shape;208;g31669d5dc48_0_41:notes"/>
          <p:cNvSpPr txBox="1">
            <a:spLocks noGrp="1"/>
          </p:cNvSpPr>
          <p:nvPr>
            <p:ph type="body" idx="1"/>
          </p:nvPr>
        </p:nvSpPr>
        <p:spPr>
          <a:xfrm>
            <a:off x="701040" y="4415790"/>
            <a:ext cx="5608200" cy="4183500"/>
          </a:xfrm>
          <a:prstGeom prst="rect">
            <a:avLst/>
          </a:prstGeom>
          <a:noFill/>
          <a:ln>
            <a:noFill/>
          </a:ln>
        </p:spPr>
        <p:txBody>
          <a:bodyPr spcFirstLastPara="1" wrap="square" lIns="93275" tIns="93275" rIns="93275" bIns="9327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1669d5dc48_0_30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8" name="Google Shape;218;g31669d5dc48_0_309:notes"/>
          <p:cNvSpPr txBox="1">
            <a:spLocks noGrp="1"/>
          </p:cNvSpPr>
          <p:nvPr>
            <p:ph type="body" idx="1"/>
          </p:nvPr>
        </p:nvSpPr>
        <p:spPr>
          <a:xfrm>
            <a:off x="701040" y="4415790"/>
            <a:ext cx="5608200" cy="4183500"/>
          </a:xfrm>
          <a:prstGeom prst="rect">
            <a:avLst/>
          </a:prstGeom>
          <a:noFill/>
          <a:ln>
            <a:noFill/>
          </a:ln>
        </p:spPr>
        <p:txBody>
          <a:bodyPr spcFirstLastPara="1" wrap="square" lIns="93275" tIns="93275" rIns="93275" bIns="93275" anchor="t" anchorCtr="0">
            <a:noAutofit/>
          </a:bodyPr>
          <a:lstStyle/>
          <a:p>
            <a:pPr marL="457200" lvl="0" indent="0" algn="l" rtl="0">
              <a:lnSpc>
                <a:spcPct val="100000"/>
              </a:lnSpc>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1669d5dc48_0_25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9" name="Google Shape;279;g31669d5dc48_0_256:notes"/>
          <p:cNvSpPr txBox="1">
            <a:spLocks noGrp="1"/>
          </p:cNvSpPr>
          <p:nvPr>
            <p:ph type="body" idx="1"/>
          </p:nvPr>
        </p:nvSpPr>
        <p:spPr>
          <a:xfrm>
            <a:off x="701040" y="4415790"/>
            <a:ext cx="5608200" cy="4183500"/>
          </a:xfrm>
          <a:prstGeom prst="rect">
            <a:avLst/>
          </a:prstGeom>
          <a:noFill/>
          <a:ln>
            <a:noFill/>
          </a:ln>
        </p:spPr>
        <p:txBody>
          <a:bodyPr spcFirstLastPara="1" wrap="square" lIns="93275" tIns="93275" rIns="93275" bIns="93275" anchor="t" anchorCtr="0">
            <a:noAutofit/>
          </a:bodyPr>
          <a:lstStyle/>
          <a:p>
            <a:pPr marL="457200" lvl="0" indent="0" algn="l" rtl="0">
              <a:lnSpc>
                <a:spcPct val="100000"/>
              </a:lnSpc>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7:notes"/>
          <p:cNvSpPr txBox="1">
            <a:spLocks noGrp="1"/>
          </p:cNvSpPr>
          <p:nvPr>
            <p:ph type="body" idx="1"/>
          </p:nvPr>
        </p:nvSpPr>
        <p:spPr>
          <a:xfrm>
            <a:off x="701040" y="4415790"/>
            <a:ext cx="5608320" cy="4183380"/>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400"/>
              <a:buNone/>
            </a:pPr>
            <a:endParaRPr/>
          </a:p>
        </p:txBody>
      </p:sp>
      <p:sp>
        <p:nvSpPr>
          <p:cNvPr id="287" name="Google Shape;287;p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1669d5dc48_0_383:notes"/>
          <p:cNvSpPr txBox="1">
            <a:spLocks noGrp="1"/>
          </p:cNvSpPr>
          <p:nvPr>
            <p:ph type="body" idx="1"/>
          </p:nvPr>
        </p:nvSpPr>
        <p:spPr>
          <a:xfrm>
            <a:off x="701040" y="4415790"/>
            <a:ext cx="5608200" cy="4183500"/>
          </a:xfrm>
          <a:prstGeom prst="rect">
            <a:avLst/>
          </a:prstGeom>
          <a:noFill/>
          <a:ln>
            <a:noFill/>
          </a:ln>
        </p:spPr>
        <p:txBody>
          <a:bodyPr spcFirstLastPara="1" wrap="square" lIns="93150" tIns="46550" rIns="93150" bIns="46550" anchor="t" anchorCtr="0">
            <a:noAutofit/>
          </a:bodyPr>
          <a:lstStyle/>
          <a:p>
            <a:pPr marL="0" lvl="0" indent="0" algn="l" rtl="0">
              <a:lnSpc>
                <a:spcPct val="107916"/>
              </a:lnSpc>
              <a:spcBef>
                <a:spcPts val="0"/>
              </a:spcBef>
              <a:spcAft>
                <a:spcPts val="0"/>
              </a:spcAft>
              <a:buNone/>
            </a:pPr>
            <a:r>
              <a:rPr lang="en-US"/>
              <a:t>Watch David Harewood interview below </a:t>
            </a:r>
            <a:endParaRPr/>
          </a:p>
          <a:p>
            <a:pPr marL="0" lvl="0" indent="0" algn="l" rtl="0">
              <a:lnSpc>
                <a:spcPct val="107916"/>
              </a:lnSpc>
              <a:spcBef>
                <a:spcPts val="0"/>
              </a:spcBef>
              <a:spcAft>
                <a:spcPts val="0"/>
              </a:spcAft>
              <a:buNone/>
            </a:pPr>
            <a:r>
              <a:rPr lang="en-US" u="sng">
                <a:solidFill>
                  <a:schemeClr val="hlink"/>
                </a:solidFill>
                <a:hlinkClick r:id="rId3"/>
              </a:rPr>
              <a:t>https://www.youtube.com/watch?v=KiPuklu41tw</a:t>
            </a:r>
            <a:r>
              <a:rPr lang="en-US"/>
              <a:t> </a:t>
            </a:r>
            <a:endParaRPr/>
          </a:p>
        </p:txBody>
      </p:sp>
      <p:sp>
        <p:nvSpPr>
          <p:cNvPr id="297" name="Google Shape;297;g31669d5dc48_0_383:notes"/>
          <p:cNvSpPr>
            <a:spLocks noGrp="1" noRot="1" noChangeAspect="1"/>
          </p:cNvSpPr>
          <p:nvPr>
            <p:ph type="sldImg" idx="2"/>
          </p:nvPr>
        </p:nvSpPr>
        <p:spPr>
          <a:xfrm>
            <a:off x="1181117"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1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1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1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1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1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0"/>
          <p:cNvSpPr>
            <a:spLocks noGrp="1"/>
          </p:cNvSpPr>
          <p:nvPr>
            <p:ph type="pic" idx="2"/>
          </p:nvPr>
        </p:nvSpPr>
        <p:spPr>
          <a:xfrm>
            <a:off x="1792288" y="612775"/>
            <a:ext cx="5486400" cy="4114800"/>
          </a:xfrm>
          <a:prstGeom prst="rect">
            <a:avLst/>
          </a:prstGeom>
          <a:noFill/>
          <a:ln>
            <a:noFill/>
          </a:ln>
        </p:spPr>
      </p:sp>
      <p:sp>
        <p:nvSpPr>
          <p:cNvPr id="68" name="Google Shape;68;p2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8"/>
        <p:cNvGrpSpPr/>
        <p:nvPr/>
      </p:nvGrpSpPr>
      <p:grpSpPr>
        <a:xfrm>
          <a:off x="0" y="0"/>
          <a:ext cx="0" cy="0"/>
          <a:chOff x="0" y="0"/>
          <a:chExt cx="0" cy="0"/>
        </a:xfrm>
      </p:grpSpPr>
      <p:sp>
        <p:nvSpPr>
          <p:cNvPr id="89" name="Google Shape;89;g31669d5dc48_0_266"/>
          <p:cNvSpPr txBox="1">
            <a:spLocks noGrp="1"/>
          </p:cNvSpPr>
          <p:nvPr>
            <p:ph type="ctrTitle"/>
          </p:nvPr>
        </p:nvSpPr>
        <p:spPr>
          <a:xfrm>
            <a:off x="311708" y="992767"/>
            <a:ext cx="8520600" cy="27369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90" name="Google Shape;90;g31669d5dc48_0_266"/>
          <p:cNvSpPr txBox="1">
            <a:spLocks noGrp="1"/>
          </p:cNvSpPr>
          <p:nvPr>
            <p:ph type="subTitle" idx="1"/>
          </p:nvPr>
        </p:nvSpPr>
        <p:spPr>
          <a:xfrm>
            <a:off x="311700" y="3778833"/>
            <a:ext cx="8520600" cy="10569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91" name="Google Shape;91;g31669d5dc48_0_266"/>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2"/>
        <p:cNvGrpSpPr/>
        <p:nvPr/>
      </p:nvGrpSpPr>
      <p:grpSpPr>
        <a:xfrm>
          <a:off x="0" y="0"/>
          <a:ext cx="0" cy="0"/>
          <a:chOff x="0" y="0"/>
          <a:chExt cx="0" cy="0"/>
        </a:xfrm>
      </p:grpSpPr>
      <p:sp>
        <p:nvSpPr>
          <p:cNvPr id="93" name="Google Shape;93;g31669d5dc48_0_270"/>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94" name="Google Shape;94;g31669d5dc48_0_270"/>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5"/>
        <p:cNvGrpSpPr/>
        <p:nvPr/>
      </p:nvGrpSpPr>
      <p:grpSpPr>
        <a:xfrm>
          <a:off x="0" y="0"/>
          <a:ext cx="0" cy="0"/>
          <a:chOff x="0" y="0"/>
          <a:chExt cx="0" cy="0"/>
        </a:xfrm>
      </p:grpSpPr>
      <p:sp>
        <p:nvSpPr>
          <p:cNvPr id="96" name="Google Shape;96;g31669d5dc48_0_273"/>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7" name="Google Shape;97;g31669d5dc48_0_273"/>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98" name="Google Shape;98;g31669d5dc48_0_273"/>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9"/>
        <p:cNvGrpSpPr/>
        <p:nvPr/>
      </p:nvGrpSpPr>
      <p:grpSpPr>
        <a:xfrm>
          <a:off x="0" y="0"/>
          <a:ext cx="0" cy="0"/>
          <a:chOff x="0" y="0"/>
          <a:chExt cx="0" cy="0"/>
        </a:xfrm>
      </p:grpSpPr>
      <p:sp>
        <p:nvSpPr>
          <p:cNvPr id="100" name="Google Shape;100;g31669d5dc48_0_277"/>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01" name="Google Shape;101;g31669d5dc48_0_277"/>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02" name="Google Shape;102;g31669d5dc48_0_277"/>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03" name="Google Shape;103;g31669d5dc48_0_277"/>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4"/>
        <p:cNvGrpSpPr/>
        <p:nvPr/>
      </p:nvGrpSpPr>
      <p:grpSpPr>
        <a:xfrm>
          <a:off x="0" y="0"/>
          <a:ext cx="0" cy="0"/>
          <a:chOff x="0" y="0"/>
          <a:chExt cx="0" cy="0"/>
        </a:xfrm>
      </p:grpSpPr>
      <p:sp>
        <p:nvSpPr>
          <p:cNvPr id="105" name="Google Shape;105;g31669d5dc48_0_282"/>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06" name="Google Shape;106;g31669d5dc48_0_282"/>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7"/>
        <p:cNvGrpSpPr/>
        <p:nvPr/>
      </p:nvGrpSpPr>
      <p:grpSpPr>
        <a:xfrm>
          <a:off x="0" y="0"/>
          <a:ext cx="0" cy="0"/>
          <a:chOff x="0" y="0"/>
          <a:chExt cx="0" cy="0"/>
        </a:xfrm>
      </p:grpSpPr>
      <p:sp>
        <p:nvSpPr>
          <p:cNvPr id="108" name="Google Shape;108;g31669d5dc48_0_285"/>
          <p:cNvSpPr txBox="1">
            <a:spLocks noGrp="1"/>
          </p:cNvSpPr>
          <p:nvPr>
            <p:ph type="title"/>
          </p:nvPr>
        </p:nvSpPr>
        <p:spPr>
          <a:xfrm>
            <a:off x="311700" y="740800"/>
            <a:ext cx="2808000" cy="1007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09" name="Google Shape;109;g31669d5dc48_0_285"/>
          <p:cNvSpPr txBox="1">
            <a:spLocks noGrp="1"/>
          </p:cNvSpPr>
          <p:nvPr>
            <p:ph type="body" idx="1"/>
          </p:nvPr>
        </p:nvSpPr>
        <p:spPr>
          <a:xfrm>
            <a:off x="311700" y="1852800"/>
            <a:ext cx="2808000" cy="4239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10" name="Google Shape;110;g31669d5dc48_0_285"/>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1"/>
        <p:cNvGrpSpPr/>
        <p:nvPr/>
      </p:nvGrpSpPr>
      <p:grpSpPr>
        <a:xfrm>
          <a:off x="0" y="0"/>
          <a:ext cx="0" cy="0"/>
          <a:chOff x="0" y="0"/>
          <a:chExt cx="0" cy="0"/>
        </a:xfrm>
      </p:grpSpPr>
      <p:sp>
        <p:nvSpPr>
          <p:cNvPr id="112" name="Google Shape;112;g31669d5dc48_0_289"/>
          <p:cNvSpPr txBox="1">
            <a:spLocks noGrp="1"/>
          </p:cNvSpPr>
          <p:nvPr>
            <p:ph type="title"/>
          </p:nvPr>
        </p:nvSpPr>
        <p:spPr>
          <a:xfrm>
            <a:off x="490250" y="600200"/>
            <a:ext cx="6367800" cy="54543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13" name="Google Shape;113;g31669d5dc48_0_289"/>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4"/>
        <p:cNvGrpSpPr/>
        <p:nvPr/>
      </p:nvGrpSpPr>
      <p:grpSpPr>
        <a:xfrm>
          <a:off x="0" y="0"/>
          <a:ext cx="0" cy="0"/>
          <a:chOff x="0" y="0"/>
          <a:chExt cx="0" cy="0"/>
        </a:xfrm>
      </p:grpSpPr>
      <p:sp>
        <p:nvSpPr>
          <p:cNvPr id="115" name="Google Shape;115;g31669d5dc48_0_292"/>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g31669d5dc48_0_292"/>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17" name="Google Shape;117;g31669d5dc48_0_292"/>
          <p:cNvSpPr txBox="1">
            <a:spLocks noGrp="1"/>
          </p:cNvSpPr>
          <p:nvPr>
            <p:ph type="subTitle" idx="1"/>
          </p:nvPr>
        </p:nvSpPr>
        <p:spPr>
          <a:xfrm>
            <a:off x="265500" y="3737433"/>
            <a:ext cx="4045200" cy="1646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18" name="Google Shape;118;g31669d5dc48_0_292"/>
          <p:cNvSpPr txBox="1">
            <a:spLocks noGrp="1"/>
          </p:cNvSpPr>
          <p:nvPr>
            <p:ph type="body" idx="2"/>
          </p:nvPr>
        </p:nvSpPr>
        <p:spPr>
          <a:xfrm>
            <a:off x="4939500" y="965433"/>
            <a:ext cx="3837000" cy="49269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19" name="Google Shape;119;g31669d5dc48_0_292"/>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20"/>
        <p:cNvGrpSpPr/>
        <p:nvPr/>
      </p:nvGrpSpPr>
      <p:grpSpPr>
        <a:xfrm>
          <a:off x="0" y="0"/>
          <a:ext cx="0" cy="0"/>
          <a:chOff x="0" y="0"/>
          <a:chExt cx="0" cy="0"/>
        </a:xfrm>
      </p:grpSpPr>
      <p:sp>
        <p:nvSpPr>
          <p:cNvPr id="121" name="Google Shape;121;g31669d5dc48_0_298"/>
          <p:cNvSpPr txBox="1">
            <a:spLocks noGrp="1"/>
          </p:cNvSpPr>
          <p:nvPr>
            <p:ph type="body" idx="1"/>
          </p:nvPr>
        </p:nvSpPr>
        <p:spPr>
          <a:xfrm>
            <a:off x="311700" y="5640767"/>
            <a:ext cx="5998800" cy="8067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122" name="Google Shape;122;g31669d5dc48_0_298"/>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23"/>
        <p:cNvGrpSpPr/>
        <p:nvPr/>
      </p:nvGrpSpPr>
      <p:grpSpPr>
        <a:xfrm>
          <a:off x="0" y="0"/>
          <a:ext cx="0" cy="0"/>
          <a:chOff x="0" y="0"/>
          <a:chExt cx="0" cy="0"/>
        </a:xfrm>
      </p:grpSpPr>
      <p:sp>
        <p:nvSpPr>
          <p:cNvPr id="124" name="Google Shape;124;g31669d5dc48_0_301"/>
          <p:cNvSpPr txBox="1">
            <a:spLocks noGrp="1"/>
          </p:cNvSpPr>
          <p:nvPr>
            <p:ph type="title" hasCustomPrompt="1"/>
          </p:nvPr>
        </p:nvSpPr>
        <p:spPr>
          <a:xfrm>
            <a:off x="311700" y="1474833"/>
            <a:ext cx="8520600" cy="26181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25" name="Google Shape;125;g31669d5dc48_0_301"/>
          <p:cNvSpPr txBox="1">
            <a:spLocks noGrp="1"/>
          </p:cNvSpPr>
          <p:nvPr>
            <p:ph type="body" idx="1"/>
          </p:nvPr>
        </p:nvSpPr>
        <p:spPr>
          <a:xfrm>
            <a:off x="311700" y="4202967"/>
            <a:ext cx="8520600" cy="17343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26" name="Google Shape;126;g31669d5dc48_0_301"/>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7"/>
        <p:cNvGrpSpPr/>
        <p:nvPr/>
      </p:nvGrpSpPr>
      <p:grpSpPr>
        <a:xfrm>
          <a:off x="0" y="0"/>
          <a:ext cx="0" cy="0"/>
          <a:chOff x="0" y="0"/>
          <a:chExt cx="0" cy="0"/>
        </a:xfrm>
      </p:grpSpPr>
      <p:sp>
        <p:nvSpPr>
          <p:cNvPr id="128" name="Google Shape;128;g31669d5dc48_0_305"/>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84"/>
        <p:cNvGrpSpPr/>
        <p:nvPr/>
      </p:nvGrpSpPr>
      <p:grpSpPr>
        <a:xfrm>
          <a:off x="0" y="0"/>
          <a:ext cx="0" cy="0"/>
          <a:chOff x="0" y="0"/>
          <a:chExt cx="0" cy="0"/>
        </a:xfrm>
      </p:grpSpPr>
      <p:sp>
        <p:nvSpPr>
          <p:cNvPr id="85" name="Google Shape;85;g31669d5dc48_0_262"/>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marR="0" lvl="0"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86" name="Google Shape;86;g31669d5dc48_0_262"/>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marR="0" lvl="0" indent="-342900" algn="l">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7" name="Google Shape;87;g31669d5dc48_0_262"/>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9.png"/><Relationship Id="rId3" Type="http://schemas.openxmlformats.org/officeDocument/2006/relationships/image" Target="../media/image6.png"/><Relationship Id="rId7" Type="http://schemas.openxmlformats.org/officeDocument/2006/relationships/image" Target="../media/image9.png"/><Relationship Id="rId12"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8.png"/><Relationship Id="rId10" Type="http://schemas.openxmlformats.org/officeDocument/2006/relationships/image" Target="../media/image10.png"/><Relationship Id="rId4" Type="http://schemas.openxmlformats.org/officeDocument/2006/relationships/image" Target="../media/image15.png"/><Relationship Id="rId9" Type="http://schemas.openxmlformats.org/officeDocument/2006/relationships/image" Target="../media/image17.png"/><Relationship Id="rId1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
          <p:cNvSpPr txBox="1">
            <a:spLocks noGrp="1"/>
          </p:cNvSpPr>
          <p:nvPr>
            <p:ph type="subTitle" idx="1"/>
          </p:nvPr>
        </p:nvSpPr>
        <p:spPr>
          <a:xfrm>
            <a:off x="4023900" y="5651889"/>
            <a:ext cx="4281900" cy="883800"/>
          </a:xfrm>
          <a:prstGeom prst="rect">
            <a:avLst/>
          </a:prstGeom>
          <a:noFill/>
          <a:ln>
            <a:noFill/>
          </a:ln>
        </p:spPr>
        <p:txBody>
          <a:bodyPr spcFirstLastPara="1" wrap="square" lIns="91425" tIns="45700" rIns="91425" bIns="45700" anchor="t" anchorCtr="0">
            <a:normAutofit lnSpcReduction="20000"/>
          </a:bodyPr>
          <a:lstStyle/>
          <a:p>
            <a:pPr marL="0" lvl="0" indent="0" algn="r" rtl="0">
              <a:lnSpc>
                <a:spcPct val="100000"/>
              </a:lnSpc>
              <a:spcBef>
                <a:spcPts val="0"/>
              </a:spcBef>
              <a:spcAft>
                <a:spcPts val="0"/>
              </a:spcAft>
              <a:buClr>
                <a:srgbClr val="888888"/>
              </a:buClr>
              <a:buSzPts val="1900"/>
              <a:buNone/>
            </a:pPr>
            <a:r>
              <a:rPr lang="en-US" sz="2000"/>
              <a:t>Pre-Visit Information </a:t>
            </a:r>
            <a:endParaRPr sz="2000">
              <a:latin typeface="Calibri"/>
              <a:ea typeface="Calibri"/>
              <a:cs typeface="Calibri"/>
              <a:sym typeface="Calibri"/>
            </a:endParaRPr>
          </a:p>
          <a:p>
            <a:pPr marL="0" lvl="0" indent="0" algn="r" rtl="0">
              <a:lnSpc>
                <a:spcPct val="100000"/>
              </a:lnSpc>
              <a:spcBef>
                <a:spcPts val="640"/>
              </a:spcBef>
              <a:spcAft>
                <a:spcPts val="0"/>
              </a:spcAft>
              <a:buClr>
                <a:srgbClr val="888888"/>
              </a:buClr>
              <a:buSzPts val="3200"/>
              <a:buNone/>
            </a:pPr>
            <a:endParaRPr>
              <a:latin typeface="Arial"/>
              <a:ea typeface="Arial"/>
              <a:cs typeface="Arial"/>
              <a:sym typeface="Arial"/>
            </a:endParaRPr>
          </a:p>
        </p:txBody>
      </p:sp>
      <p:sp>
        <p:nvSpPr>
          <p:cNvPr id="135" name="Google Shape;135;p1"/>
          <p:cNvSpPr/>
          <p:nvPr/>
        </p:nvSpPr>
        <p:spPr>
          <a:xfrm>
            <a:off x="0" y="5996624"/>
            <a:ext cx="9144000" cy="883800"/>
          </a:xfrm>
          <a:prstGeom prst="rect">
            <a:avLst/>
          </a:prstGeom>
          <a:solidFill>
            <a:srgbClr val="36609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6" name="Google Shape;136;p1" descr="V&amp;A · The Wedgwood Anti Slavery Medallion"/>
          <p:cNvPicPr preferRelativeResize="0"/>
          <p:nvPr/>
        </p:nvPicPr>
        <p:blipFill rotWithShape="1">
          <a:blip r:embed="rId3">
            <a:alphaModFix/>
          </a:blip>
          <a:srcRect l="12647" t="9638" r="19002" b="10584"/>
          <a:stretch/>
        </p:blipFill>
        <p:spPr>
          <a:xfrm>
            <a:off x="282724" y="164327"/>
            <a:ext cx="2083324" cy="2507531"/>
          </a:xfrm>
          <a:prstGeom prst="rect">
            <a:avLst/>
          </a:prstGeom>
          <a:noFill/>
          <a:ln>
            <a:noFill/>
          </a:ln>
        </p:spPr>
      </p:pic>
      <p:pic>
        <p:nvPicPr>
          <p:cNvPr id="137" name="Google Shape;137;p1" descr="History of the Transatlantic Slave Trade"/>
          <p:cNvPicPr preferRelativeResize="0"/>
          <p:nvPr/>
        </p:nvPicPr>
        <p:blipFill rotWithShape="1">
          <a:blip r:embed="rId4">
            <a:alphaModFix/>
          </a:blip>
          <a:srcRect/>
          <a:stretch/>
        </p:blipFill>
        <p:spPr>
          <a:xfrm>
            <a:off x="251520" y="3140968"/>
            <a:ext cx="4251901" cy="2232248"/>
          </a:xfrm>
          <a:prstGeom prst="rect">
            <a:avLst/>
          </a:prstGeom>
          <a:noFill/>
          <a:ln>
            <a:noFill/>
          </a:ln>
        </p:spPr>
      </p:pic>
      <p:pic>
        <p:nvPicPr>
          <p:cNvPr id="138" name="Google Shape;138;p1" descr="Slave Shackles | Smithsonian's History Explorer"/>
          <p:cNvPicPr preferRelativeResize="0"/>
          <p:nvPr/>
        </p:nvPicPr>
        <p:blipFill rotWithShape="1">
          <a:blip r:embed="rId5">
            <a:alphaModFix/>
          </a:blip>
          <a:srcRect/>
          <a:stretch/>
        </p:blipFill>
        <p:spPr>
          <a:xfrm>
            <a:off x="5940152" y="164327"/>
            <a:ext cx="3024336" cy="1992671"/>
          </a:xfrm>
          <a:prstGeom prst="rect">
            <a:avLst/>
          </a:prstGeom>
          <a:noFill/>
          <a:ln>
            <a:noFill/>
          </a:ln>
        </p:spPr>
      </p:pic>
      <p:pic>
        <p:nvPicPr>
          <p:cNvPr id="139" name="Google Shape;139;p1" descr="Harewood House, Edwin Lascelles mansion, … – License image – 70238253 ❘  lookphotos"/>
          <p:cNvPicPr preferRelativeResize="0"/>
          <p:nvPr/>
        </p:nvPicPr>
        <p:blipFill rotWithShape="1">
          <a:blip r:embed="rId6">
            <a:alphaModFix/>
          </a:blip>
          <a:srcRect/>
          <a:stretch/>
        </p:blipFill>
        <p:spPr>
          <a:xfrm>
            <a:off x="2443530" y="764704"/>
            <a:ext cx="3743860" cy="2494773"/>
          </a:xfrm>
          <a:prstGeom prst="rect">
            <a:avLst/>
          </a:prstGeom>
          <a:noFill/>
          <a:ln>
            <a:noFill/>
          </a:ln>
        </p:spPr>
      </p:pic>
      <p:pic>
        <p:nvPicPr>
          <p:cNvPr id="140" name="Google Shape;140;p1"/>
          <p:cNvPicPr preferRelativeResize="0"/>
          <p:nvPr/>
        </p:nvPicPr>
        <p:blipFill rotWithShape="1">
          <a:blip r:embed="rId7">
            <a:alphaModFix/>
          </a:blip>
          <a:srcRect/>
          <a:stretch/>
        </p:blipFill>
        <p:spPr>
          <a:xfrm>
            <a:off x="5309225" y="2680795"/>
            <a:ext cx="3655263" cy="2129926"/>
          </a:xfrm>
          <a:prstGeom prst="rect">
            <a:avLst/>
          </a:prstGeom>
          <a:noFill/>
          <a:ln>
            <a:noFill/>
          </a:ln>
        </p:spPr>
      </p:pic>
      <p:pic>
        <p:nvPicPr>
          <p:cNvPr id="141" name="Google Shape;141;p1"/>
          <p:cNvPicPr preferRelativeResize="0"/>
          <p:nvPr/>
        </p:nvPicPr>
        <p:blipFill rotWithShape="1">
          <a:blip r:embed="rId8">
            <a:alphaModFix/>
          </a:blip>
          <a:srcRect/>
          <a:stretch/>
        </p:blipFill>
        <p:spPr>
          <a:xfrm>
            <a:off x="5652475" y="6057088"/>
            <a:ext cx="3393925" cy="762825"/>
          </a:xfrm>
          <a:prstGeom prst="rect">
            <a:avLst/>
          </a:prstGeom>
          <a:noFill/>
          <a:ln>
            <a:noFill/>
          </a:ln>
        </p:spPr>
      </p:pic>
      <p:sp>
        <p:nvSpPr>
          <p:cNvPr id="142" name="Google Shape;142;p1"/>
          <p:cNvSpPr txBox="1"/>
          <p:nvPr/>
        </p:nvSpPr>
        <p:spPr>
          <a:xfrm>
            <a:off x="4993088" y="4734530"/>
            <a:ext cx="4281900" cy="10965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500" b="1">
                <a:solidFill>
                  <a:srgbClr val="000000"/>
                </a:solidFill>
              </a:rPr>
              <a:t>Harewood and the Transatlantic Slave Trade </a:t>
            </a:r>
            <a:endParaRPr sz="410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
          <p:cNvSpPr txBox="1">
            <a:spLocks noGrp="1"/>
          </p:cNvSpPr>
          <p:nvPr>
            <p:ph type="body" idx="1"/>
          </p:nvPr>
        </p:nvSpPr>
        <p:spPr>
          <a:xfrm>
            <a:off x="387150" y="1312675"/>
            <a:ext cx="8229600" cy="3996300"/>
          </a:xfrm>
          <a:prstGeom prst="rect">
            <a:avLst/>
          </a:prstGeom>
          <a:noFill/>
          <a:ln>
            <a:noFill/>
          </a:ln>
        </p:spPr>
        <p:txBody>
          <a:bodyPr spcFirstLastPara="1" wrap="square" lIns="91425" tIns="45700" rIns="91425" bIns="45700" anchor="t" anchorCtr="0">
            <a:normAutofit fontScale="25000" lnSpcReduction="20000"/>
          </a:bodyPr>
          <a:lstStyle/>
          <a:p>
            <a:pPr marL="457200" lvl="0" indent="-330200" algn="l" rtl="0">
              <a:lnSpc>
                <a:spcPct val="100000"/>
              </a:lnSpc>
              <a:spcBef>
                <a:spcPts val="1200"/>
              </a:spcBef>
              <a:spcAft>
                <a:spcPts val="0"/>
              </a:spcAft>
              <a:buSzPct val="100000"/>
              <a:buFont typeface="Arial"/>
              <a:buChar char="+"/>
            </a:pPr>
            <a:r>
              <a:rPr lang="en-US" sz="6400">
                <a:latin typeface="Arial"/>
                <a:ea typeface="Arial"/>
                <a:cs typeface="Arial"/>
                <a:sym typeface="Arial"/>
              </a:rPr>
              <a:t>Harewood House has been the home of the Lascelles family for 250 years. The money that was used to build the House was made in the Caribbean, where the Family generated a significant fortune through the transatlantic slave trade and the production of sugar. Their business encompassed the systematic enslavement, transportation and exploitation of African people. Harewood House and its collection contain material collected and created by societies in which very different attitudes and behaviours were normalised.</a:t>
            </a:r>
            <a:endParaRPr sz="6400">
              <a:latin typeface="Arial"/>
              <a:ea typeface="Arial"/>
              <a:cs typeface="Arial"/>
              <a:sym typeface="Arial"/>
            </a:endParaRPr>
          </a:p>
          <a:p>
            <a:pPr marL="342900" lvl="0" indent="0" algn="l" rtl="0">
              <a:lnSpc>
                <a:spcPct val="100000"/>
              </a:lnSpc>
              <a:spcBef>
                <a:spcPts val="1200"/>
              </a:spcBef>
              <a:spcAft>
                <a:spcPts val="0"/>
              </a:spcAft>
              <a:buSzPct val="112500"/>
              <a:buNone/>
            </a:pPr>
            <a:endParaRPr sz="6400">
              <a:latin typeface="Arial"/>
              <a:ea typeface="Arial"/>
              <a:cs typeface="Arial"/>
              <a:sym typeface="Arial"/>
            </a:endParaRPr>
          </a:p>
          <a:p>
            <a:pPr marL="457200" lvl="0" indent="-330200" algn="l" rtl="0">
              <a:lnSpc>
                <a:spcPct val="100000"/>
              </a:lnSpc>
              <a:spcBef>
                <a:spcPts val="1200"/>
              </a:spcBef>
              <a:spcAft>
                <a:spcPts val="0"/>
              </a:spcAft>
              <a:buSzPct val="100000"/>
              <a:buFont typeface="Arial"/>
              <a:buChar char="+"/>
            </a:pPr>
            <a:r>
              <a:rPr lang="en-US" sz="6400">
                <a:latin typeface="Arial"/>
                <a:ea typeface="Arial"/>
                <a:cs typeface="Arial"/>
                <a:sym typeface="Arial"/>
              </a:rPr>
              <a:t>We understand that some pupils and teachers may find the collection and its context challenging and upsetting and we will do our best to support your visit. If you have any specific questions or requests, please contact the Learning Team on learn@harewood.org.</a:t>
            </a:r>
            <a:endParaRPr sz="6400">
              <a:latin typeface="Arial"/>
              <a:ea typeface="Arial"/>
              <a:cs typeface="Arial"/>
              <a:sym typeface="Arial"/>
            </a:endParaRPr>
          </a:p>
          <a:p>
            <a:pPr marL="342900" lvl="0" indent="0" algn="l" rtl="0">
              <a:lnSpc>
                <a:spcPct val="100000"/>
              </a:lnSpc>
              <a:spcBef>
                <a:spcPts val="1200"/>
              </a:spcBef>
              <a:spcAft>
                <a:spcPts val="0"/>
              </a:spcAft>
              <a:buSzPct val="112500"/>
              <a:buNone/>
            </a:pPr>
            <a:r>
              <a:rPr lang="en-US" sz="6400">
                <a:latin typeface="Arial"/>
                <a:ea typeface="Arial"/>
                <a:cs typeface="Arial"/>
                <a:sym typeface="Arial"/>
              </a:rPr>
              <a:t> </a:t>
            </a:r>
            <a:endParaRPr sz="6400">
              <a:latin typeface="Arial"/>
              <a:ea typeface="Arial"/>
              <a:cs typeface="Arial"/>
              <a:sym typeface="Arial"/>
            </a:endParaRPr>
          </a:p>
          <a:p>
            <a:pPr marL="457200" lvl="0" indent="-330200" algn="l" rtl="0">
              <a:lnSpc>
                <a:spcPct val="100000"/>
              </a:lnSpc>
              <a:spcBef>
                <a:spcPts val="1200"/>
              </a:spcBef>
              <a:spcAft>
                <a:spcPts val="0"/>
              </a:spcAft>
              <a:buSzPct val="100000"/>
              <a:buFont typeface="Arial"/>
              <a:buChar char="+"/>
            </a:pPr>
            <a:r>
              <a:rPr lang="en-US" sz="6400">
                <a:latin typeface="Arial"/>
                <a:ea typeface="Arial"/>
                <a:cs typeface="Arial"/>
                <a:sym typeface="Arial"/>
              </a:rPr>
              <a:t>Today Harewood House is cared for by the Harewood House Trust, an educational charity who are committed to using our collection, landscape and history, to create a better and more inclusive society.</a:t>
            </a:r>
            <a:endParaRPr sz="6400">
              <a:latin typeface="Arial"/>
              <a:ea typeface="Arial"/>
              <a:cs typeface="Arial"/>
              <a:sym typeface="Arial"/>
            </a:endParaRPr>
          </a:p>
          <a:p>
            <a:pPr marL="0" lvl="0" indent="0" algn="l" rtl="0">
              <a:lnSpc>
                <a:spcPct val="100000"/>
              </a:lnSpc>
              <a:spcBef>
                <a:spcPts val="1200"/>
              </a:spcBef>
              <a:spcAft>
                <a:spcPts val="0"/>
              </a:spcAft>
              <a:buSzPct val="112500"/>
              <a:buNone/>
            </a:pPr>
            <a:endParaRPr sz="6400"/>
          </a:p>
          <a:p>
            <a:pPr marL="0" lvl="0" indent="0" algn="l" rtl="0">
              <a:lnSpc>
                <a:spcPct val="100000"/>
              </a:lnSpc>
              <a:spcBef>
                <a:spcPts val="1200"/>
              </a:spcBef>
              <a:spcAft>
                <a:spcPts val="0"/>
              </a:spcAft>
              <a:buSzPct val="128571"/>
              <a:buNone/>
            </a:pPr>
            <a:endParaRPr sz="5600"/>
          </a:p>
          <a:p>
            <a:pPr marL="0" lvl="0" indent="0" algn="l" rtl="0">
              <a:lnSpc>
                <a:spcPct val="100000"/>
              </a:lnSpc>
              <a:spcBef>
                <a:spcPts val="1200"/>
              </a:spcBef>
              <a:spcAft>
                <a:spcPts val="0"/>
              </a:spcAft>
              <a:buSzPts val="1800"/>
              <a:buNone/>
            </a:pPr>
            <a:endParaRPr sz="1400"/>
          </a:p>
        </p:txBody>
      </p:sp>
      <p:sp>
        <p:nvSpPr>
          <p:cNvPr id="148" name="Google Shape;148;p2"/>
          <p:cNvSpPr/>
          <p:nvPr/>
        </p:nvSpPr>
        <p:spPr>
          <a:xfrm>
            <a:off x="0" y="6030000"/>
            <a:ext cx="9144000" cy="828000"/>
          </a:xfrm>
          <a:prstGeom prst="rect">
            <a:avLst/>
          </a:prstGeom>
          <a:solidFill>
            <a:srgbClr val="36609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9" name="Google Shape;149;p2"/>
          <p:cNvSpPr txBox="1">
            <a:spLocks noGrp="1"/>
          </p:cNvSpPr>
          <p:nvPr>
            <p:ph type="title"/>
          </p:nvPr>
        </p:nvSpPr>
        <p:spPr>
          <a:xfrm>
            <a:off x="467544" y="332656"/>
            <a:ext cx="8229600" cy="922114"/>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sz="3300" b="1">
                <a:latin typeface="Arial"/>
                <a:ea typeface="Arial"/>
                <a:cs typeface="Arial"/>
                <a:sym typeface="Arial"/>
              </a:rPr>
              <a:t>Trigger Warning</a:t>
            </a:r>
            <a:endParaRPr sz="3300" b="1">
              <a:latin typeface="Arial"/>
              <a:ea typeface="Arial"/>
              <a:cs typeface="Arial"/>
              <a:sym typeface="Arial"/>
            </a:endParaRPr>
          </a:p>
        </p:txBody>
      </p:sp>
      <p:pic>
        <p:nvPicPr>
          <p:cNvPr id="150" name="Google Shape;150;p2"/>
          <p:cNvPicPr preferRelativeResize="0"/>
          <p:nvPr/>
        </p:nvPicPr>
        <p:blipFill rotWithShape="1">
          <a:blip r:embed="rId3">
            <a:alphaModFix/>
          </a:blip>
          <a:srcRect/>
          <a:stretch/>
        </p:blipFill>
        <p:spPr>
          <a:xfrm>
            <a:off x="8425150" y="6062588"/>
            <a:ext cx="3393925" cy="762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3"/>
          <p:cNvSpPr txBox="1">
            <a:spLocks noGrp="1"/>
          </p:cNvSpPr>
          <p:nvPr>
            <p:ph type="title"/>
          </p:nvPr>
        </p:nvSpPr>
        <p:spPr>
          <a:xfrm>
            <a:off x="443225" y="295225"/>
            <a:ext cx="8676600" cy="922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960"/>
              <a:buFont typeface="Calibri"/>
              <a:buNone/>
            </a:pPr>
            <a:r>
              <a:rPr lang="en-US" sz="3300" b="1">
                <a:latin typeface="Arial"/>
                <a:ea typeface="Arial"/>
                <a:cs typeface="Arial"/>
                <a:sym typeface="Arial"/>
              </a:rPr>
              <a:t>What was the Transatlantic Slave Trade? </a:t>
            </a:r>
            <a:endParaRPr sz="3300" b="1">
              <a:latin typeface="Arial"/>
              <a:ea typeface="Arial"/>
              <a:cs typeface="Arial"/>
              <a:sym typeface="Arial"/>
            </a:endParaRPr>
          </a:p>
        </p:txBody>
      </p:sp>
      <p:sp>
        <p:nvSpPr>
          <p:cNvPr id="156" name="Google Shape;156;p3"/>
          <p:cNvSpPr txBox="1">
            <a:spLocks noGrp="1"/>
          </p:cNvSpPr>
          <p:nvPr>
            <p:ph type="body" idx="1"/>
          </p:nvPr>
        </p:nvSpPr>
        <p:spPr>
          <a:xfrm>
            <a:off x="233700" y="1374000"/>
            <a:ext cx="8676600" cy="4110000"/>
          </a:xfrm>
          <a:prstGeom prst="rect">
            <a:avLst/>
          </a:prstGeom>
          <a:noFill/>
          <a:ln>
            <a:noFill/>
          </a:ln>
        </p:spPr>
        <p:txBody>
          <a:bodyPr spcFirstLastPara="1" wrap="square" lIns="91425" tIns="45700" rIns="91425" bIns="45700" anchor="t" anchorCtr="0">
            <a:normAutofit/>
          </a:bodyPr>
          <a:lstStyle/>
          <a:p>
            <a:pPr marL="457200" lvl="0" indent="-330200" algn="l" rtl="0">
              <a:lnSpc>
                <a:spcPct val="100000"/>
              </a:lnSpc>
              <a:spcBef>
                <a:spcPts val="0"/>
              </a:spcBef>
              <a:spcAft>
                <a:spcPts val="0"/>
              </a:spcAft>
              <a:buSzPts val="1600"/>
              <a:buFont typeface="Arial"/>
              <a:buChar char="+"/>
            </a:pPr>
            <a:r>
              <a:rPr lang="en-US" sz="1600">
                <a:latin typeface="Arial"/>
                <a:ea typeface="Arial"/>
                <a:cs typeface="Arial"/>
                <a:sym typeface="Arial"/>
              </a:rPr>
              <a:t>The Transatlantic Slave Trade was the process by which African people were taken from their homeland and forced to work on plantations in North and South America and the Caribbean. </a:t>
            </a:r>
            <a:endParaRPr sz="1600">
              <a:latin typeface="Arial"/>
              <a:ea typeface="Arial"/>
              <a:cs typeface="Arial"/>
              <a:sym typeface="Arial"/>
            </a:endParaRPr>
          </a:p>
          <a:p>
            <a:pPr marL="457200" lvl="0" indent="-330200" algn="l" rtl="0">
              <a:spcBef>
                <a:spcPts val="320"/>
              </a:spcBef>
              <a:spcAft>
                <a:spcPts val="0"/>
              </a:spcAft>
              <a:buSzPts val="1600"/>
              <a:buChar char="+"/>
            </a:pPr>
            <a:r>
              <a:rPr lang="en-US" sz="1600">
                <a:latin typeface="Arial"/>
                <a:ea typeface="Arial"/>
                <a:cs typeface="Arial"/>
                <a:sym typeface="Arial"/>
              </a:rPr>
              <a:t>It ​is sometimes called the </a:t>
            </a:r>
            <a:r>
              <a:rPr lang="en-US" sz="1600" b="1">
                <a:latin typeface="Arial"/>
                <a:ea typeface="Arial"/>
                <a:cs typeface="Arial"/>
                <a:sym typeface="Arial"/>
              </a:rPr>
              <a:t>Triangular Trade Route</a:t>
            </a:r>
            <a:r>
              <a:rPr lang="en-US" sz="1600">
                <a:latin typeface="Arial"/>
                <a:ea typeface="Arial"/>
                <a:cs typeface="Arial"/>
                <a:sym typeface="Arial"/>
              </a:rPr>
              <a:t> because of the shape of the route taken by the transporting ships.</a:t>
            </a:r>
            <a:endParaRPr sz="1600">
              <a:latin typeface="Arial"/>
              <a:ea typeface="Arial"/>
              <a:cs typeface="Arial"/>
              <a:sym typeface="Arial"/>
            </a:endParaRPr>
          </a:p>
          <a:p>
            <a:pPr marL="457200" lvl="0" indent="-330200" algn="l" rtl="0">
              <a:spcBef>
                <a:spcPts val="320"/>
              </a:spcBef>
              <a:spcAft>
                <a:spcPts val="0"/>
              </a:spcAft>
              <a:buSzPts val="1600"/>
              <a:buChar char="+"/>
            </a:pPr>
            <a:r>
              <a:rPr lang="en-US" sz="1600">
                <a:latin typeface="Arial"/>
                <a:ea typeface="Arial"/>
                <a:cs typeface="Arial"/>
                <a:sym typeface="Arial"/>
              </a:rPr>
              <a:t>The people that were involved in the Transatlantic Slave Trade often became very rich. This was because the goods the ships were carrying were sold for a higher price at each part of the journey. Enslaved workers were also growing these high-value products for free. </a:t>
            </a:r>
            <a:endParaRPr>
              <a:latin typeface="Arial"/>
              <a:ea typeface="Arial"/>
              <a:cs typeface="Arial"/>
              <a:sym typeface="Arial"/>
            </a:endParaRPr>
          </a:p>
          <a:p>
            <a:pPr marL="342900" lvl="0" indent="-241300" algn="l" rtl="0">
              <a:lnSpc>
                <a:spcPct val="100000"/>
              </a:lnSpc>
              <a:spcBef>
                <a:spcPts val="320"/>
              </a:spcBef>
              <a:spcAft>
                <a:spcPts val="0"/>
              </a:spcAft>
              <a:buClr>
                <a:schemeClr val="dk1"/>
              </a:buClr>
              <a:buSzPts val="1600"/>
              <a:buNone/>
            </a:pPr>
            <a:endParaRPr sz="1600">
              <a:latin typeface="Calibri"/>
              <a:ea typeface="Calibri"/>
              <a:cs typeface="Calibri"/>
              <a:sym typeface="Calibri"/>
            </a:endParaRPr>
          </a:p>
          <a:p>
            <a:pPr marL="342900" lvl="0" indent="-139700" algn="l" rtl="0">
              <a:lnSpc>
                <a:spcPct val="100000"/>
              </a:lnSpc>
              <a:spcBef>
                <a:spcPts val="640"/>
              </a:spcBef>
              <a:spcAft>
                <a:spcPts val="0"/>
              </a:spcAft>
              <a:buClr>
                <a:schemeClr val="dk1"/>
              </a:buClr>
              <a:buSzPts val="3200"/>
              <a:buNone/>
            </a:pPr>
            <a:endParaRPr/>
          </a:p>
        </p:txBody>
      </p:sp>
      <p:sp>
        <p:nvSpPr>
          <p:cNvPr id="157" name="Google Shape;157;p3"/>
          <p:cNvSpPr/>
          <p:nvPr/>
        </p:nvSpPr>
        <p:spPr>
          <a:xfrm>
            <a:off x="0" y="6030000"/>
            <a:ext cx="9144000" cy="828000"/>
          </a:xfrm>
          <a:prstGeom prst="rect">
            <a:avLst/>
          </a:prstGeom>
          <a:solidFill>
            <a:srgbClr val="36609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8" name="Google Shape;158;p3"/>
          <p:cNvPicPr preferRelativeResize="0"/>
          <p:nvPr/>
        </p:nvPicPr>
        <p:blipFill rotWithShape="1">
          <a:blip r:embed="rId3">
            <a:alphaModFix/>
          </a:blip>
          <a:srcRect/>
          <a:stretch/>
        </p:blipFill>
        <p:spPr>
          <a:xfrm>
            <a:off x="8425150" y="6062588"/>
            <a:ext cx="3393925" cy="762825"/>
          </a:xfrm>
          <a:prstGeom prst="rect">
            <a:avLst/>
          </a:prstGeom>
          <a:noFill/>
          <a:ln>
            <a:noFill/>
          </a:ln>
        </p:spPr>
      </p:pic>
      <p:sp>
        <p:nvSpPr>
          <p:cNvPr id="159" name="Google Shape;159;p3"/>
          <p:cNvSpPr txBox="1"/>
          <p:nvPr/>
        </p:nvSpPr>
        <p:spPr>
          <a:xfrm>
            <a:off x="6062225" y="3828375"/>
            <a:ext cx="3210000" cy="62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solidFill>
                  <a:schemeClr val="dk1"/>
                </a:solidFill>
              </a:rPr>
              <a:t>What is a plantation? </a:t>
            </a:r>
            <a:endParaRPr b="1">
              <a:solidFill>
                <a:schemeClr val="dk1"/>
              </a:solidFill>
            </a:endParaRPr>
          </a:p>
          <a:p>
            <a:pPr marL="0" lvl="0" indent="0" algn="l" rtl="0">
              <a:spcBef>
                <a:spcPts val="0"/>
              </a:spcBef>
              <a:spcAft>
                <a:spcPts val="0"/>
              </a:spcAft>
              <a:buNone/>
            </a:pPr>
            <a:endParaRPr sz="1600">
              <a:solidFill>
                <a:schemeClr val="dk1"/>
              </a:solidFill>
            </a:endParaRPr>
          </a:p>
          <a:p>
            <a:pPr marL="0" lvl="0" indent="0" algn="l" rtl="0">
              <a:spcBef>
                <a:spcPts val="0"/>
              </a:spcBef>
              <a:spcAft>
                <a:spcPts val="0"/>
              </a:spcAft>
              <a:buNone/>
            </a:pPr>
            <a:r>
              <a:rPr lang="en-US">
                <a:solidFill>
                  <a:schemeClr val="dk1"/>
                </a:solidFill>
              </a:rPr>
              <a:t>A plantation is a farm that grows lots of the same crop to make money. Many plantations in the Caribbean grew sugar cane which would be made into sugar for tea and cakes.</a:t>
            </a:r>
            <a:endParaRPr>
              <a:solidFill>
                <a:schemeClr val="dk1"/>
              </a:solidFill>
            </a:endParaRPr>
          </a:p>
        </p:txBody>
      </p:sp>
      <p:sp>
        <p:nvSpPr>
          <p:cNvPr id="160" name="Google Shape;160;p3"/>
          <p:cNvSpPr txBox="1"/>
          <p:nvPr/>
        </p:nvSpPr>
        <p:spPr>
          <a:xfrm>
            <a:off x="233700" y="3828375"/>
            <a:ext cx="3718800" cy="228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solidFill>
                  <a:schemeClr val="dk1"/>
                </a:solidFill>
              </a:rPr>
              <a:t>Why do we use ‘enslaved person/worker’ rather than ‘slave?’</a:t>
            </a:r>
            <a:endParaRPr b="1">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rPr>
              <a:t>Using enslaved person instead of slave gives them an individual identity and shows them as a single person rather than one of many. It shows that they were someone that was enslaved (meaning they were forced into slavery) and it isn’t who they are.</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31669d5dc48_0_1"/>
          <p:cNvSpPr txBox="1">
            <a:spLocks noGrp="1"/>
          </p:cNvSpPr>
          <p:nvPr>
            <p:ph type="title"/>
          </p:nvPr>
        </p:nvSpPr>
        <p:spPr>
          <a:xfrm>
            <a:off x="443225" y="142825"/>
            <a:ext cx="8676600" cy="922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960"/>
              <a:buFont typeface="Calibri"/>
              <a:buNone/>
            </a:pPr>
            <a:r>
              <a:rPr lang="en-US" sz="3300" b="1">
                <a:latin typeface="Arial"/>
                <a:ea typeface="Arial"/>
                <a:cs typeface="Arial"/>
                <a:sym typeface="Arial"/>
              </a:rPr>
              <a:t>Triangular Trade Route </a:t>
            </a:r>
            <a:endParaRPr sz="3300" b="1">
              <a:latin typeface="Arial"/>
              <a:ea typeface="Arial"/>
              <a:cs typeface="Arial"/>
              <a:sym typeface="Arial"/>
            </a:endParaRPr>
          </a:p>
        </p:txBody>
      </p:sp>
      <p:sp>
        <p:nvSpPr>
          <p:cNvPr id="166" name="Google Shape;166;g31669d5dc48_0_1"/>
          <p:cNvSpPr/>
          <p:nvPr/>
        </p:nvSpPr>
        <p:spPr>
          <a:xfrm>
            <a:off x="0" y="6030000"/>
            <a:ext cx="9144000" cy="828000"/>
          </a:xfrm>
          <a:prstGeom prst="rect">
            <a:avLst/>
          </a:prstGeom>
          <a:solidFill>
            <a:srgbClr val="36609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7" name="Google Shape;167;g31669d5dc48_0_1"/>
          <p:cNvPicPr preferRelativeResize="0"/>
          <p:nvPr/>
        </p:nvPicPr>
        <p:blipFill rotWithShape="1">
          <a:blip r:embed="rId3">
            <a:alphaModFix/>
          </a:blip>
          <a:srcRect/>
          <a:stretch/>
        </p:blipFill>
        <p:spPr>
          <a:xfrm>
            <a:off x="8425150" y="6062588"/>
            <a:ext cx="3393925" cy="762825"/>
          </a:xfrm>
          <a:prstGeom prst="rect">
            <a:avLst/>
          </a:prstGeom>
          <a:noFill/>
          <a:ln>
            <a:noFill/>
          </a:ln>
        </p:spPr>
      </p:pic>
      <p:pic>
        <p:nvPicPr>
          <p:cNvPr id="168" name="Google Shape;168;g31669d5dc48_0_1"/>
          <p:cNvPicPr preferRelativeResize="0"/>
          <p:nvPr/>
        </p:nvPicPr>
        <p:blipFill>
          <a:blip r:embed="rId4">
            <a:alphaModFix/>
          </a:blip>
          <a:stretch>
            <a:fillRect/>
          </a:stretch>
        </p:blipFill>
        <p:spPr>
          <a:xfrm>
            <a:off x="1853775" y="955850"/>
            <a:ext cx="5855498" cy="49462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4"/>
          <p:cNvSpPr txBox="1">
            <a:spLocks noGrp="1"/>
          </p:cNvSpPr>
          <p:nvPr>
            <p:ph type="title"/>
          </p:nvPr>
        </p:nvSpPr>
        <p:spPr>
          <a:xfrm>
            <a:off x="457200" y="274638"/>
            <a:ext cx="8229600" cy="70609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sz="3300" b="1">
                <a:latin typeface="Arial"/>
                <a:ea typeface="Arial"/>
                <a:cs typeface="Arial"/>
                <a:sym typeface="Arial"/>
              </a:rPr>
              <a:t>Journey 1 </a:t>
            </a:r>
            <a:endParaRPr sz="3300" b="1">
              <a:latin typeface="Arial"/>
              <a:ea typeface="Arial"/>
              <a:cs typeface="Arial"/>
              <a:sym typeface="Arial"/>
            </a:endParaRPr>
          </a:p>
        </p:txBody>
      </p:sp>
      <p:sp>
        <p:nvSpPr>
          <p:cNvPr id="174" name="Google Shape;174;p4"/>
          <p:cNvSpPr txBox="1">
            <a:spLocks noGrp="1"/>
          </p:cNvSpPr>
          <p:nvPr>
            <p:ph type="body" idx="1"/>
          </p:nvPr>
        </p:nvSpPr>
        <p:spPr>
          <a:xfrm>
            <a:off x="395536" y="1116360"/>
            <a:ext cx="8229600" cy="45261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360"/>
              </a:spcBef>
              <a:spcAft>
                <a:spcPts val="0"/>
              </a:spcAft>
              <a:buClr>
                <a:schemeClr val="dk1"/>
              </a:buClr>
              <a:buSzPts val="1800"/>
              <a:buNone/>
            </a:pPr>
            <a:r>
              <a:rPr lang="en-US" sz="1800" b="1">
                <a:latin typeface="Arial"/>
                <a:ea typeface="Arial"/>
                <a:cs typeface="Arial"/>
                <a:sym typeface="Arial"/>
              </a:rPr>
              <a:t>Europe to West Africa</a:t>
            </a:r>
            <a:endParaRPr>
              <a:latin typeface="Arial"/>
              <a:ea typeface="Arial"/>
              <a:cs typeface="Arial"/>
              <a:sym typeface="Arial"/>
            </a:endParaRPr>
          </a:p>
          <a:p>
            <a:pPr marL="457200" lvl="0" indent="-342900" algn="l" rtl="0">
              <a:lnSpc>
                <a:spcPct val="100000"/>
              </a:lnSpc>
              <a:spcBef>
                <a:spcPts val="360"/>
              </a:spcBef>
              <a:spcAft>
                <a:spcPts val="0"/>
              </a:spcAft>
              <a:buSzPts val="1800"/>
              <a:buFont typeface="Arial"/>
              <a:buChar char="+"/>
            </a:pPr>
            <a:r>
              <a:rPr lang="en-US" sz="1800">
                <a:latin typeface="Arial"/>
                <a:ea typeface="Arial"/>
                <a:cs typeface="Arial"/>
                <a:sym typeface="Arial"/>
              </a:rPr>
              <a:t>Large ships were filled with items like textiles, guns, knives, copper and pottery.</a:t>
            </a:r>
            <a:endParaRPr>
              <a:latin typeface="Arial"/>
              <a:ea typeface="Arial"/>
              <a:cs typeface="Arial"/>
              <a:sym typeface="Arial"/>
            </a:endParaRPr>
          </a:p>
          <a:p>
            <a:pPr marL="457200" lvl="0" indent="-342900" algn="l" rtl="0">
              <a:lnSpc>
                <a:spcPct val="100000"/>
              </a:lnSpc>
              <a:spcBef>
                <a:spcPts val="0"/>
              </a:spcBef>
              <a:spcAft>
                <a:spcPts val="0"/>
              </a:spcAft>
              <a:buSzPts val="1800"/>
              <a:buFont typeface="Arial"/>
              <a:buChar char="+"/>
            </a:pPr>
            <a:r>
              <a:rPr lang="en-US" sz="1800">
                <a:latin typeface="Arial"/>
                <a:ea typeface="Arial"/>
                <a:cs typeface="Arial"/>
                <a:sym typeface="Arial"/>
              </a:rPr>
              <a:t>The ships left European/British ports (like Liverpool and Bristol) and headed to West Africa.</a:t>
            </a:r>
            <a:endParaRPr sz="1800">
              <a:latin typeface="Arial"/>
              <a:ea typeface="Arial"/>
              <a:cs typeface="Arial"/>
              <a:sym typeface="Arial"/>
            </a:endParaRPr>
          </a:p>
          <a:p>
            <a:pPr marL="457200" lvl="0" indent="-342900" algn="l" rtl="0">
              <a:lnSpc>
                <a:spcPct val="100000"/>
              </a:lnSpc>
              <a:spcBef>
                <a:spcPts val="0"/>
              </a:spcBef>
              <a:spcAft>
                <a:spcPts val="0"/>
              </a:spcAft>
              <a:buSzPts val="1800"/>
              <a:buFont typeface="Arial"/>
              <a:buChar char="+"/>
            </a:pPr>
            <a:r>
              <a:rPr lang="en-US" sz="1800">
                <a:latin typeface="Arial"/>
                <a:ea typeface="Arial"/>
                <a:cs typeface="Arial"/>
                <a:sym typeface="Arial"/>
              </a:rPr>
              <a:t>When the ships arrived, these goods were then sold to African leaders in exchange for enslaved Africans.</a:t>
            </a:r>
            <a:endParaRPr sz="1800" b="1">
              <a:latin typeface="Arial"/>
              <a:ea typeface="Arial"/>
              <a:cs typeface="Arial"/>
              <a:sym typeface="Arial"/>
            </a:endParaRPr>
          </a:p>
          <a:p>
            <a:pPr marL="0" lvl="0" indent="0" algn="l" rtl="0">
              <a:lnSpc>
                <a:spcPct val="100000"/>
              </a:lnSpc>
              <a:spcBef>
                <a:spcPts val="360"/>
              </a:spcBef>
              <a:spcAft>
                <a:spcPts val="0"/>
              </a:spcAft>
              <a:buClr>
                <a:schemeClr val="dk1"/>
              </a:buClr>
              <a:buSzPts val="1800"/>
              <a:buNone/>
            </a:pPr>
            <a:endParaRPr sz="1800">
              <a:latin typeface="Calibri"/>
              <a:ea typeface="Calibri"/>
              <a:cs typeface="Calibri"/>
              <a:sym typeface="Calibri"/>
            </a:endParaRPr>
          </a:p>
          <a:p>
            <a:pPr marL="0" lvl="0" indent="0" algn="l" rtl="0">
              <a:lnSpc>
                <a:spcPct val="100000"/>
              </a:lnSpc>
              <a:spcBef>
                <a:spcPts val="640"/>
              </a:spcBef>
              <a:spcAft>
                <a:spcPts val="0"/>
              </a:spcAft>
              <a:buClr>
                <a:schemeClr val="dk1"/>
              </a:buClr>
              <a:buSzPts val="3200"/>
              <a:buNone/>
            </a:pPr>
            <a:endParaRPr/>
          </a:p>
        </p:txBody>
      </p:sp>
      <p:sp>
        <p:nvSpPr>
          <p:cNvPr id="175" name="Google Shape;175;p4"/>
          <p:cNvSpPr/>
          <p:nvPr/>
        </p:nvSpPr>
        <p:spPr>
          <a:xfrm>
            <a:off x="0" y="6030000"/>
            <a:ext cx="9144000" cy="828000"/>
          </a:xfrm>
          <a:prstGeom prst="rect">
            <a:avLst/>
          </a:prstGeom>
          <a:solidFill>
            <a:srgbClr val="36609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76" name="Google Shape;176;p4"/>
          <p:cNvPicPr preferRelativeResize="0"/>
          <p:nvPr/>
        </p:nvPicPr>
        <p:blipFill rotWithShape="1">
          <a:blip r:embed="rId3">
            <a:alphaModFix/>
          </a:blip>
          <a:srcRect/>
          <a:stretch/>
        </p:blipFill>
        <p:spPr>
          <a:xfrm>
            <a:off x="8425150" y="6062588"/>
            <a:ext cx="3393925" cy="762825"/>
          </a:xfrm>
          <a:prstGeom prst="rect">
            <a:avLst/>
          </a:prstGeom>
          <a:noFill/>
          <a:ln>
            <a:noFill/>
          </a:ln>
        </p:spPr>
      </p:pic>
      <p:pic>
        <p:nvPicPr>
          <p:cNvPr id="177" name="Google Shape;177;p4"/>
          <p:cNvPicPr preferRelativeResize="0"/>
          <p:nvPr/>
        </p:nvPicPr>
        <p:blipFill rotWithShape="1">
          <a:blip r:embed="rId4">
            <a:alphaModFix/>
          </a:blip>
          <a:srcRect/>
          <a:stretch/>
        </p:blipFill>
        <p:spPr>
          <a:xfrm>
            <a:off x="6918834" y="4122204"/>
            <a:ext cx="1596836" cy="604356"/>
          </a:xfrm>
          <a:prstGeom prst="rect">
            <a:avLst/>
          </a:prstGeom>
          <a:noFill/>
          <a:ln>
            <a:noFill/>
          </a:ln>
        </p:spPr>
      </p:pic>
      <p:sp>
        <p:nvSpPr>
          <p:cNvPr id="178" name="Google Shape;178;p4"/>
          <p:cNvSpPr txBox="1"/>
          <p:nvPr/>
        </p:nvSpPr>
        <p:spPr>
          <a:xfrm>
            <a:off x="7130010" y="4976734"/>
            <a:ext cx="1174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knives</a:t>
            </a:r>
            <a:endParaRPr sz="1200" b="1" i="0" u="none" strike="noStrike" cap="none">
              <a:solidFill>
                <a:srgbClr val="000000"/>
              </a:solidFill>
              <a:latin typeface="Arial"/>
              <a:ea typeface="Arial"/>
              <a:cs typeface="Arial"/>
              <a:sym typeface="Arial"/>
            </a:endParaRPr>
          </a:p>
        </p:txBody>
      </p:sp>
      <p:pic>
        <p:nvPicPr>
          <p:cNvPr id="179" name="Google Shape;179;p4"/>
          <p:cNvPicPr preferRelativeResize="0"/>
          <p:nvPr/>
        </p:nvPicPr>
        <p:blipFill rotWithShape="1">
          <a:blip r:embed="rId5">
            <a:alphaModFix/>
          </a:blip>
          <a:srcRect/>
          <a:stretch/>
        </p:blipFill>
        <p:spPr>
          <a:xfrm>
            <a:off x="5678062" y="4030063"/>
            <a:ext cx="828017" cy="827999"/>
          </a:xfrm>
          <a:prstGeom prst="rect">
            <a:avLst/>
          </a:prstGeom>
          <a:noFill/>
          <a:ln>
            <a:noFill/>
          </a:ln>
        </p:spPr>
      </p:pic>
      <p:sp>
        <p:nvSpPr>
          <p:cNvPr id="180" name="Google Shape;180;p4"/>
          <p:cNvSpPr txBox="1"/>
          <p:nvPr/>
        </p:nvSpPr>
        <p:spPr>
          <a:xfrm>
            <a:off x="5281612" y="4976734"/>
            <a:ext cx="1468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textiles</a:t>
            </a:r>
            <a:endParaRPr sz="1200" b="1" i="0" u="none" strike="noStrike" cap="none">
              <a:solidFill>
                <a:srgbClr val="000000"/>
              </a:solidFill>
              <a:latin typeface="Arial"/>
              <a:ea typeface="Arial"/>
              <a:cs typeface="Arial"/>
              <a:sym typeface="Arial"/>
            </a:endParaRPr>
          </a:p>
        </p:txBody>
      </p:sp>
      <p:pic>
        <p:nvPicPr>
          <p:cNvPr id="181" name="Google Shape;181;p4"/>
          <p:cNvPicPr preferRelativeResize="0"/>
          <p:nvPr/>
        </p:nvPicPr>
        <p:blipFill rotWithShape="1">
          <a:blip r:embed="rId6">
            <a:alphaModFix/>
          </a:blip>
          <a:srcRect/>
          <a:stretch/>
        </p:blipFill>
        <p:spPr>
          <a:xfrm>
            <a:off x="4129516" y="3974620"/>
            <a:ext cx="938899" cy="938881"/>
          </a:xfrm>
          <a:prstGeom prst="rect">
            <a:avLst/>
          </a:prstGeom>
          <a:noFill/>
          <a:ln>
            <a:noFill/>
          </a:ln>
        </p:spPr>
      </p:pic>
      <p:sp>
        <p:nvSpPr>
          <p:cNvPr id="182" name="Google Shape;182;p4"/>
          <p:cNvSpPr txBox="1"/>
          <p:nvPr/>
        </p:nvSpPr>
        <p:spPr>
          <a:xfrm>
            <a:off x="3852275" y="4976737"/>
            <a:ext cx="1468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brass</a:t>
            </a:r>
            <a:endParaRPr sz="1200" b="1" i="0" u="none" strike="noStrike" cap="none">
              <a:solidFill>
                <a:srgbClr val="000000"/>
              </a:solidFill>
              <a:latin typeface="Arial"/>
              <a:ea typeface="Arial"/>
              <a:cs typeface="Arial"/>
              <a:sym typeface="Arial"/>
            </a:endParaRPr>
          </a:p>
        </p:txBody>
      </p:sp>
      <p:pic>
        <p:nvPicPr>
          <p:cNvPr id="183" name="Google Shape;183;p4"/>
          <p:cNvPicPr preferRelativeResize="0"/>
          <p:nvPr/>
        </p:nvPicPr>
        <p:blipFill rotWithShape="1">
          <a:blip r:embed="rId7">
            <a:alphaModFix/>
          </a:blip>
          <a:srcRect/>
          <a:stretch/>
        </p:blipFill>
        <p:spPr>
          <a:xfrm>
            <a:off x="457193" y="3974622"/>
            <a:ext cx="1379860" cy="747092"/>
          </a:xfrm>
          <a:prstGeom prst="rect">
            <a:avLst/>
          </a:prstGeom>
          <a:noFill/>
          <a:ln>
            <a:noFill/>
          </a:ln>
        </p:spPr>
      </p:pic>
      <p:sp>
        <p:nvSpPr>
          <p:cNvPr id="184" name="Google Shape;184;p4"/>
          <p:cNvSpPr txBox="1"/>
          <p:nvPr/>
        </p:nvSpPr>
        <p:spPr>
          <a:xfrm>
            <a:off x="457207" y="4935102"/>
            <a:ext cx="1174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firearms</a:t>
            </a:r>
            <a:endParaRPr sz="1200" b="1" i="0" u="none" strike="noStrike" cap="none">
              <a:solidFill>
                <a:srgbClr val="000000"/>
              </a:solidFill>
              <a:latin typeface="Arial"/>
              <a:ea typeface="Arial"/>
              <a:cs typeface="Arial"/>
              <a:sym typeface="Arial"/>
            </a:endParaRPr>
          </a:p>
        </p:txBody>
      </p:sp>
      <p:pic>
        <p:nvPicPr>
          <p:cNvPr id="185" name="Google Shape;185;p4"/>
          <p:cNvPicPr preferRelativeResize="0"/>
          <p:nvPr/>
        </p:nvPicPr>
        <p:blipFill rotWithShape="1">
          <a:blip r:embed="rId8">
            <a:alphaModFix/>
          </a:blip>
          <a:srcRect/>
          <a:stretch/>
        </p:blipFill>
        <p:spPr>
          <a:xfrm>
            <a:off x="2250700" y="3808615"/>
            <a:ext cx="1389000" cy="1079135"/>
          </a:xfrm>
          <a:prstGeom prst="rect">
            <a:avLst/>
          </a:prstGeom>
          <a:noFill/>
          <a:ln>
            <a:noFill/>
          </a:ln>
        </p:spPr>
      </p:pic>
      <p:sp>
        <p:nvSpPr>
          <p:cNvPr id="186" name="Google Shape;186;p4"/>
          <p:cNvSpPr txBox="1"/>
          <p:nvPr/>
        </p:nvSpPr>
        <p:spPr>
          <a:xfrm>
            <a:off x="2156454" y="4976727"/>
            <a:ext cx="1468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pottery</a:t>
            </a:r>
            <a:endParaRPr sz="1200" b="1"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5"/>
          <p:cNvSpPr txBox="1">
            <a:spLocks noGrp="1"/>
          </p:cNvSpPr>
          <p:nvPr>
            <p:ph type="title"/>
          </p:nvPr>
        </p:nvSpPr>
        <p:spPr>
          <a:xfrm>
            <a:off x="457200" y="4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4400"/>
              <a:buFont typeface="Calibri"/>
              <a:buNone/>
            </a:pPr>
            <a:r>
              <a:rPr lang="en-US" sz="3300" b="1">
                <a:latin typeface="Arial"/>
                <a:ea typeface="Arial"/>
                <a:cs typeface="Arial"/>
                <a:sym typeface="Arial"/>
              </a:rPr>
              <a:t>Journey 2 </a:t>
            </a:r>
            <a:endParaRPr sz="3300">
              <a:latin typeface="Arial"/>
              <a:ea typeface="Arial"/>
              <a:cs typeface="Arial"/>
              <a:sym typeface="Arial"/>
            </a:endParaRPr>
          </a:p>
        </p:txBody>
      </p:sp>
      <p:sp>
        <p:nvSpPr>
          <p:cNvPr id="192" name="Google Shape;192;p5"/>
          <p:cNvSpPr txBox="1">
            <a:spLocks noGrp="1"/>
          </p:cNvSpPr>
          <p:nvPr>
            <p:ph type="body" idx="1"/>
          </p:nvPr>
        </p:nvSpPr>
        <p:spPr>
          <a:xfrm>
            <a:off x="539552" y="1185735"/>
            <a:ext cx="8229600" cy="45261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800"/>
              <a:buNone/>
            </a:pPr>
            <a:r>
              <a:rPr lang="en-US" sz="1800" b="1">
                <a:latin typeface="Arial"/>
                <a:ea typeface="Arial"/>
                <a:cs typeface="Arial"/>
                <a:sym typeface="Arial"/>
              </a:rPr>
              <a:t>West Africa to North America/South America/the Caribbean</a:t>
            </a:r>
            <a:endParaRPr sz="1800" b="1">
              <a:latin typeface="Arial"/>
              <a:ea typeface="Arial"/>
              <a:cs typeface="Arial"/>
              <a:sym typeface="Arial"/>
            </a:endParaRPr>
          </a:p>
          <a:p>
            <a:pPr marL="457200" lvl="0" indent="-342900" algn="l" rtl="0">
              <a:lnSpc>
                <a:spcPct val="100000"/>
              </a:lnSpc>
              <a:spcBef>
                <a:spcPts val="360"/>
              </a:spcBef>
              <a:spcAft>
                <a:spcPts val="0"/>
              </a:spcAft>
              <a:buSzPts val="1800"/>
              <a:buFont typeface="Arial"/>
              <a:buChar char="+"/>
            </a:pPr>
            <a:r>
              <a:rPr lang="en-US" sz="1800">
                <a:latin typeface="Arial"/>
                <a:ea typeface="Arial"/>
                <a:cs typeface="Arial"/>
                <a:sym typeface="Arial"/>
              </a:rPr>
              <a:t>The enslaved Africans were shipped across the Atlantic Ocean to the Caribbean and the Americas.</a:t>
            </a:r>
            <a:endParaRPr>
              <a:latin typeface="Arial"/>
              <a:ea typeface="Arial"/>
              <a:cs typeface="Arial"/>
              <a:sym typeface="Arial"/>
            </a:endParaRPr>
          </a:p>
          <a:p>
            <a:pPr marL="457200" lvl="0" indent="-342900" algn="l" rtl="0">
              <a:lnSpc>
                <a:spcPct val="100000"/>
              </a:lnSpc>
              <a:spcBef>
                <a:spcPts val="0"/>
              </a:spcBef>
              <a:spcAft>
                <a:spcPts val="0"/>
              </a:spcAft>
              <a:buSzPts val="1800"/>
              <a:buFont typeface="Arial"/>
              <a:buChar char="+"/>
            </a:pPr>
            <a:r>
              <a:rPr lang="en-US" sz="1800">
                <a:latin typeface="Arial"/>
                <a:ea typeface="Arial"/>
                <a:cs typeface="Arial"/>
                <a:sym typeface="Arial"/>
              </a:rPr>
              <a:t>The journey usually took six to eight weeks. Conditions on the ship were horrific and more than a million people died on this part of the journey.</a:t>
            </a:r>
            <a:endParaRPr>
              <a:latin typeface="Arial"/>
              <a:ea typeface="Arial"/>
              <a:cs typeface="Arial"/>
              <a:sym typeface="Arial"/>
            </a:endParaRPr>
          </a:p>
          <a:p>
            <a:pPr marL="457200" lvl="0" indent="-342900" algn="l" rtl="0">
              <a:lnSpc>
                <a:spcPct val="100000"/>
              </a:lnSpc>
              <a:spcBef>
                <a:spcPts val="0"/>
              </a:spcBef>
              <a:spcAft>
                <a:spcPts val="0"/>
              </a:spcAft>
              <a:buSzPts val="1800"/>
              <a:buFont typeface="Arial"/>
              <a:buChar char="+"/>
            </a:pPr>
            <a:r>
              <a:rPr lang="en-US" sz="1800">
                <a:latin typeface="Arial"/>
                <a:ea typeface="Arial"/>
                <a:cs typeface="Arial"/>
                <a:sym typeface="Arial"/>
              </a:rPr>
              <a:t>This journey was sometimes called the </a:t>
            </a:r>
            <a:r>
              <a:rPr lang="en-US" sz="1800" b="1">
                <a:latin typeface="Arial"/>
                <a:ea typeface="Arial"/>
                <a:cs typeface="Arial"/>
                <a:sym typeface="Arial"/>
              </a:rPr>
              <a:t>Middle Passage. </a:t>
            </a:r>
            <a:endParaRPr b="1">
              <a:latin typeface="Arial"/>
              <a:ea typeface="Arial"/>
              <a:cs typeface="Arial"/>
              <a:sym typeface="Arial"/>
            </a:endParaRPr>
          </a:p>
        </p:txBody>
      </p:sp>
      <p:sp>
        <p:nvSpPr>
          <p:cNvPr id="193" name="Google Shape;193;p5"/>
          <p:cNvSpPr/>
          <p:nvPr/>
        </p:nvSpPr>
        <p:spPr>
          <a:xfrm>
            <a:off x="0" y="6030000"/>
            <a:ext cx="9144000" cy="828000"/>
          </a:xfrm>
          <a:prstGeom prst="rect">
            <a:avLst/>
          </a:prstGeom>
          <a:solidFill>
            <a:srgbClr val="36609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94" name="Google Shape;194;p5"/>
          <p:cNvPicPr preferRelativeResize="0"/>
          <p:nvPr/>
        </p:nvPicPr>
        <p:blipFill rotWithShape="1">
          <a:blip r:embed="rId3">
            <a:alphaModFix/>
          </a:blip>
          <a:srcRect/>
          <a:stretch/>
        </p:blipFill>
        <p:spPr>
          <a:xfrm>
            <a:off x="8425150" y="6062588"/>
            <a:ext cx="3393925" cy="762825"/>
          </a:xfrm>
          <a:prstGeom prst="rect">
            <a:avLst/>
          </a:prstGeom>
          <a:noFill/>
          <a:ln>
            <a:noFill/>
          </a:ln>
        </p:spPr>
      </p:pic>
      <p:pic>
        <p:nvPicPr>
          <p:cNvPr id="195" name="Google Shape;195;p5"/>
          <p:cNvPicPr preferRelativeResize="0"/>
          <p:nvPr/>
        </p:nvPicPr>
        <p:blipFill>
          <a:blip r:embed="rId4">
            <a:alphaModFix/>
          </a:blip>
          <a:stretch>
            <a:fillRect/>
          </a:stretch>
        </p:blipFill>
        <p:spPr>
          <a:xfrm>
            <a:off x="2957388" y="3429000"/>
            <a:ext cx="3393925" cy="227084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6"/>
          <p:cNvSpPr txBox="1">
            <a:spLocks noGrp="1"/>
          </p:cNvSpPr>
          <p:nvPr>
            <p:ph type="title"/>
          </p:nvPr>
        </p:nvSpPr>
        <p:spPr>
          <a:xfrm>
            <a:off x="457200" y="134679"/>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15000"/>
              </a:lnSpc>
              <a:spcBef>
                <a:spcPts val="1200"/>
              </a:spcBef>
              <a:spcAft>
                <a:spcPts val="0"/>
              </a:spcAft>
              <a:buClr>
                <a:schemeClr val="dk1"/>
              </a:buClr>
              <a:buSzPts val="990"/>
              <a:buFont typeface="Arial"/>
              <a:buNone/>
            </a:pPr>
            <a:r>
              <a:rPr lang="en-US" b="1"/>
              <a:t> </a:t>
            </a:r>
            <a:endParaRPr b="1"/>
          </a:p>
          <a:p>
            <a:pPr marL="0" lvl="0" indent="0" algn="ctr" rtl="0">
              <a:lnSpc>
                <a:spcPct val="115000"/>
              </a:lnSpc>
              <a:spcBef>
                <a:spcPts val="1200"/>
              </a:spcBef>
              <a:spcAft>
                <a:spcPts val="0"/>
              </a:spcAft>
              <a:buClr>
                <a:schemeClr val="dk1"/>
              </a:buClr>
              <a:buSzPct val="30136"/>
              <a:buFont typeface="Arial"/>
              <a:buNone/>
            </a:pPr>
            <a:r>
              <a:rPr lang="en-US" sz="3650" b="1">
                <a:latin typeface="Arial"/>
                <a:ea typeface="Arial"/>
                <a:cs typeface="Arial"/>
                <a:sym typeface="Arial"/>
              </a:rPr>
              <a:t>Journey 3</a:t>
            </a:r>
            <a:endParaRPr sz="3650" b="1">
              <a:latin typeface="Arial"/>
              <a:ea typeface="Arial"/>
              <a:cs typeface="Arial"/>
              <a:sym typeface="Arial"/>
            </a:endParaRPr>
          </a:p>
          <a:p>
            <a:pPr marL="0" lvl="0" indent="0" algn="ctr" rtl="0">
              <a:lnSpc>
                <a:spcPct val="100000"/>
              </a:lnSpc>
              <a:spcBef>
                <a:spcPts val="1200"/>
              </a:spcBef>
              <a:spcAft>
                <a:spcPts val="0"/>
              </a:spcAft>
              <a:buClr>
                <a:schemeClr val="dk1"/>
              </a:buClr>
              <a:buSzPct val="100000"/>
              <a:buFont typeface="Calibri"/>
              <a:buNone/>
            </a:pPr>
            <a:endParaRPr b="1"/>
          </a:p>
        </p:txBody>
      </p:sp>
      <p:sp>
        <p:nvSpPr>
          <p:cNvPr id="201" name="Google Shape;201;p6"/>
          <p:cNvSpPr txBox="1">
            <a:spLocks noGrp="1"/>
          </p:cNvSpPr>
          <p:nvPr>
            <p:ph type="body" idx="1"/>
          </p:nvPr>
        </p:nvSpPr>
        <p:spPr>
          <a:xfrm>
            <a:off x="457200" y="1350295"/>
            <a:ext cx="8229600" cy="45261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1200"/>
              </a:spcBef>
              <a:spcAft>
                <a:spcPts val="0"/>
              </a:spcAft>
              <a:buClr>
                <a:schemeClr val="dk1"/>
              </a:buClr>
              <a:buSzPts val="1100"/>
              <a:buFont typeface="Arial"/>
              <a:buNone/>
            </a:pPr>
            <a:r>
              <a:rPr lang="en-US" sz="1700" b="1">
                <a:latin typeface="Arial"/>
                <a:ea typeface="Arial"/>
                <a:cs typeface="Arial"/>
                <a:sym typeface="Arial"/>
              </a:rPr>
              <a:t>North America/South America and the Caribbean to Europe</a:t>
            </a:r>
            <a:endParaRPr sz="1700" b="1">
              <a:latin typeface="Arial"/>
              <a:ea typeface="Arial"/>
              <a:cs typeface="Arial"/>
              <a:sym typeface="Arial"/>
            </a:endParaRPr>
          </a:p>
          <a:p>
            <a:pPr marL="457200" lvl="0" indent="-342900" algn="l" rtl="0">
              <a:lnSpc>
                <a:spcPct val="115000"/>
              </a:lnSpc>
              <a:spcBef>
                <a:spcPts val="1200"/>
              </a:spcBef>
              <a:spcAft>
                <a:spcPts val="0"/>
              </a:spcAft>
              <a:buSzPts val="1800"/>
              <a:buFont typeface="Arial"/>
              <a:buChar char="+"/>
            </a:pPr>
            <a:r>
              <a:rPr lang="en-US" sz="1800">
                <a:latin typeface="Arial"/>
                <a:ea typeface="Arial"/>
                <a:cs typeface="Arial"/>
                <a:sym typeface="Arial"/>
              </a:rPr>
              <a:t>When the ship docked, merchants/slave traders sold the enslaved Africans to plantation owners to work on their plantations to grow goods like sugar, rum, coffee, cacao (chocolate), raw cotton and tobacco</a:t>
            </a:r>
            <a:endParaRPr sz="1800">
              <a:latin typeface="Arial"/>
              <a:ea typeface="Arial"/>
              <a:cs typeface="Arial"/>
              <a:sym typeface="Arial"/>
            </a:endParaRPr>
          </a:p>
          <a:p>
            <a:pPr marL="457200" lvl="0" indent="-342900" algn="l" rtl="0">
              <a:lnSpc>
                <a:spcPct val="115000"/>
              </a:lnSpc>
              <a:spcBef>
                <a:spcPts val="0"/>
              </a:spcBef>
              <a:spcAft>
                <a:spcPts val="0"/>
              </a:spcAft>
              <a:buSzPts val="1800"/>
              <a:buFont typeface="Arial"/>
              <a:buChar char="+"/>
            </a:pPr>
            <a:r>
              <a:rPr lang="en-US" sz="1800">
                <a:latin typeface="Arial"/>
                <a:ea typeface="Arial"/>
                <a:cs typeface="Arial"/>
                <a:sym typeface="Arial"/>
              </a:rPr>
              <a:t>The merchants used this money to buy the plantation goods to sell back to people in Britain and Europe</a:t>
            </a:r>
            <a:endParaRPr sz="1800">
              <a:latin typeface="Arial"/>
              <a:ea typeface="Arial"/>
              <a:cs typeface="Arial"/>
              <a:sym typeface="Arial"/>
            </a:endParaRPr>
          </a:p>
          <a:p>
            <a:pPr marL="457200" lvl="0" indent="0" algn="l" rtl="0">
              <a:lnSpc>
                <a:spcPct val="115000"/>
              </a:lnSpc>
              <a:spcBef>
                <a:spcPts val="1200"/>
              </a:spcBef>
              <a:spcAft>
                <a:spcPts val="0"/>
              </a:spcAft>
              <a:buNone/>
            </a:pPr>
            <a:endParaRPr sz="1800">
              <a:latin typeface="Arial"/>
              <a:ea typeface="Arial"/>
              <a:cs typeface="Arial"/>
              <a:sym typeface="Arial"/>
            </a:endParaRPr>
          </a:p>
        </p:txBody>
      </p:sp>
      <p:sp>
        <p:nvSpPr>
          <p:cNvPr id="202" name="Google Shape;202;p6"/>
          <p:cNvSpPr/>
          <p:nvPr/>
        </p:nvSpPr>
        <p:spPr>
          <a:xfrm>
            <a:off x="0" y="6030000"/>
            <a:ext cx="9144000" cy="828000"/>
          </a:xfrm>
          <a:prstGeom prst="rect">
            <a:avLst/>
          </a:prstGeom>
          <a:solidFill>
            <a:srgbClr val="36609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03" name="Google Shape;203;p6"/>
          <p:cNvPicPr preferRelativeResize="0"/>
          <p:nvPr/>
        </p:nvPicPr>
        <p:blipFill rotWithShape="1">
          <a:blip r:embed="rId3">
            <a:alphaModFix/>
          </a:blip>
          <a:srcRect/>
          <a:stretch/>
        </p:blipFill>
        <p:spPr>
          <a:xfrm>
            <a:off x="8425150" y="6062588"/>
            <a:ext cx="3393925" cy="762825"/>
          </a:xfrm>
          <a:prstGeom prst="rect">
            <a:avLst/>
          </a:prstGeom>
          <a:noFill/>
          <a:ln>
            <a:noFill/>
          </a:ln>
        </p:spPr>
      </p:pic>
      <p:sp>
        <p:nvSpPr>
          <p:cNvPr id="204" name="Google Shape;204;p6"/>
          <p:cNvSpPr txBox="1"/>
          <p:nvPr/>
        </p:nvSpPr>
        <p:spPr>
          <a:xfrm>
            <a:off x="3837749" y="5259821"/>
            <a:ext cx="1468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enslaved African people</a:t>
            </a:r>
            <a:endParaRPr sz="1200" b="1" i="0" u="none" strike="noStrike" cap="none">
              <a:solidFill>
                <a:srgbClr val="000000"/>
              </a:solidFill>
              <a:latin typeface="Arial"/>
              <a:ea typeface="Arial"/>
              <a:cs typeface="Arial"/>
              <a:sym typeface="Arial"/>
            </a:endParaRPr>
          </a:p>
        </p:txBody>
      </p:sp>
      <p:pic>
        <p:nvPicPr>
          <p:cNvPr id="205" name="Google Shape;205;p6"/>
          <p:cNvPicPr preferRelativeResize="0"/>
          <p:nvPr/>
        </p:nvPicPr>
        <p:blipFill rotWithShape="1">
          <a:blip r:embed="rId4">
            <a:alphaModFix/>
          </a:blip>
          <a:srcRect/>
          <a:stretch/>
        </p:blipFill>
        <p:spPr>
          <a:xfrm>
            <a:off x="3731079" y="3966999"/>
            <a:ext cx="1681825" cy="1143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g31669d5dc48_0_41"/>
          <p:cNvPicPr preferRelativeResize="0"/>
          <p:nvPr/>
        </p:nvPicPr>
        <p:blipFill rotWithShape="1">
          <a:blip r:embed="rId3">
            <a:alphaModFix/>
          </a:blip>
          <a:srcRect/>
          <a:stretch/>
        </p:blipFill>
        <p:spPr>
          <a:xfrm rot="-5400000">
            <a:off x="7853363" y="1601012"/>
            <a:ext cx="1940775" cy="436200"/>
          </a:xfrm>
          <a:prstGeom prst="rect">
            <a:avLst/>
          </a:prstGeom>
          <a:noFill/>
          <a:ln>
            <a:noFill/>
          </a:ln>
        </p:spPr>
      </p:pic>
      <p:sp>
        <p:nvSpPr>
          <p:cNvPr id="211" name="Google Shape;211;g31669d5dc48_0_41"/>
          <p:cNvSpPr txBox="1"/>
          <p:nvPr/>
        </p:nvSpPr>
        <p:spPr>
          <a:xfrm>
            <a:off x="749400" y="187571"/>
            <a:ext cx="7827600" cy="3263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3300" b="1">
                <a:solidFill>
                  <a:schemeClr val="dk1"/>
                </a:solidFill>
              </a:rPr>
              <a:t>Activity</a:t>
            </a:r>
            <a:endParaRPr sz="33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dk1"/>
                </a:solidFill>
                <a:latin typeface="Arial"/>
                <a:ea typeface="Arial"/>
                <a:cs typeface="Arial"/>
                <a:sym typeface="Arial"/>
              </a:rPr>
              <a:t>The Triangular Trade route involved the buying and selling of many different things, including enslaved African people. </a:t>
            </a:r>
            <a:endParaRPr sz="15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1500" b="1" i="0" u="none" strike="noStrike" cap="none">
                <a:solidFill>
                  <a:schemeClr val="dk1"/>
                </a:solidFill>
                <a:latin typeface="Arial"/>
                <a:ea typeface="Arial"/>
                <a:cs typeface="Arial"/>
                <a:sym typeface="Arial"/>
              </a:rPr>
              <a:t>Test your knowledge of the </a:t>
            </a:r>
            <a:r>
              <a:rPr lang="en-US" sz="1500" b="1">
                <a:solidFill>
                  <a:schemeClr val="dk1"/>
                </a:solidFill>
              </a:rPr>
              <a:t>Triangular Trade </a:t>
            </a:r>
            <a:r>
              <a:rPr lang="en-US" sz="1500" b="1" i="0" u="none" strike="noStrike" cap="none">
                <a:solidFill>
                  <a:schemeClr val="dk1"/>
                </a:solidFill>
                <a:latin typeface="Arial"/>
                <a:ea typeface="Arial"/>
                <a:cs typeface="Arial"/>
                <a:sym typeface="Arial"/>
              </a:rPr>
              <a:t>route by labelling the map provide</a:t>
            </a:r>
            <a:r>
              <a:rPr lang="en-US" sz="1500" b="1">
                <a:solidFill>
                  <a:schemeClr val="dk1"/>
                </a:solidFill>
              </a:rPr>
              <a:t>d.</a:t>
            </a:r>
            <a:endParaRPr sz="15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1">
              <a:solidFill>
                <a:schemeClr val="dk1"/>
              </a:solidFill>
            </a:endParaRPr>
          </a:p>
          <a:p>
            <a:pPr marL="457200" marR="0" lvl="0" indent="-323850" algn="l" rtl="0">
              <a:lnSpc>
                <a:spcPct val="100000"/>
              </a:lnSpc>
              <a:spcBef>
                <a:spcPts val="0"/>
              </a:spcBef>
              <a:spcAft>
                <a:spcPts val="0"/>
              </a:spcAft>
              <a:buClr>
                <a:schemeClr val="dk1"/>
              </a:buClr>
              <a:buSzPts val="1500"/>
              <a:buChar char="+"/>
            </a:pPr>
            <a:r>
              <a:rPr lang="en-US" sz="1500">
                <a:solidFill>
                  <a:schemeClr val="dk1"/>
                </a:solidFill>
              </a:rPr>
              <a:t>Cut out and stick the map in your book</a:t>
            </a:r>
            <a:endParaRPr sz="1500">
              <a:solidFill>
                <a:schemeClr val="dk1"/>
              </a:solidFill>
            </a:endParaRPr>
          </a:p>
          <a:p>
            <a:pPr marL="457200" marR="0" lvl="0" indent="-323850" algn="l" rtl="0">
              <a:lnSpc>
                <a:spcPct val="100000"/>
              </a:lnSpc>
              <a:spcBef>
                <a:spcPts val="0"/>
              </a:spcBef>
              <a:spcAft>
                <a:spcPts val="0"/>
              </a:spcAft>
              <a:buClr>
                <a:schemeClr val="dk1"/>
              </a:buClr>
              <a:buSzPts val="1500"/>
              <a:buChar char="+"/>
            </a:pPr>
            <a:r>
              <a:rPr lang="en-US" sz="1500">
                <a:solidFill>
                  <a:schemeClr val="dk1"/>
                </a:solidFill>
              </a:rPr>
              <a:t>Cut out the place name labels and numbers and stick them in the correct place on the map </a:t>
            </a:r>
            <a:endParaRPr sz="1500">
              <a:solidFill>
                <a:schemeClr val="dk1"/>
              </a:solidFill>
            </a:endParaRPr>
          </a:p>
          <a:p>
            <a:pPr marL="457200" marR="0" lvl="0" indent="-323850" algn="l" rtl="0">
              <a:lnSpc>
                <a:spcPct val="100000"/>
              </a:lnSpc>
              <a:spcBef>
                <a:spcPts val="0"/>
              </a:spcBef>
              <a:spcAft>
                <a:spcPts val="0"/>
              </a:spcAft>
              <a:buClr>
                <a:schemeClr val="dk1"/>
              </a:buClr>
              <a:buSzPts val="1500"/>
              <a:buChar char="+"/>
            </a:pPr>
            <a:r>
              <a:rPr lang="en-US" sz="1500">
                <a:solidFill>
                  <a:schemeClr val="dk1"/>
                </a:solidFill>
              </a:rPr>
              <a:t>Cut out the items and stick them in the place where they were traded on the map</a:t>
            </a:r>
            <a:endParaRPr sz="1500">
              <a:solidFill>
                <a:schemeClr val="dk1"/>
              </a:solidFill>
            </a:endParaRPr>
          </a:p>
          <a:p>
            <a:pPr marL="0" marR="0" lvl="0" indent="0" algn="l" rtl="0">
              <a:lnSpc>
                <a:spcPct val="100000"/>
              </a:lnSpc>
              <a:spcBef>
                <a:spcPts val="0"/>
              </a:spcBef>
              <a:spcAft>
                <a:spcPts val="0"/>
              </a:spcAft>
              <a:buClr>
                <a:srgbClr val="000000"/>
              </a:buClr>
              <a:buSzPts val="1500"/>
              <a:buFont typeface="Arial"/>
              <a:buNone/>
            </a:pPr>
            <a:endParaRPr sz="1500" b="1">
              <a:solidFill>
                <a:schemeClr val="dk1"/>
              </a:solidFill>
            </a:endParaRPr>
          </a:p>
          <a:p>
            <a:pPr marL="0" marR="0" lvl="0" indent="0" algn="l" rtl="0">
              <a:lnSpc>
                <a:spcPct val="100000"/>
              </a:lnSpc>
              <a:spcBef>
                <a:spcPts val="0"/>
              </a:spcBef>
              <a:spcAft>
                <a:spcPts val="0"/>
              </a:spcAft>
              <a:buClr>
                <a:srgbClr val="000000"/>
              </a:buClr>
              <a:buSzPts val="1500"/>
              <a:buFont typeface="Arial"/>
              <a:buNone/>
            </a:pPr>
            <a:endParaRPr sz="1500" b="1">
              <a:solidFill>
                <a:schemeClr val="dk1"/>
              </a:solidFill>
            </a:endParaRPr>
          </a:p>
          <a:p>
            <a:pPr marL="0" marR="0" lvl="0" indent="0" algn="l" rtl="0">
              <a:lnSpc>
                <a:spcPct val="100000"/>
              </a:lnSpc>
              <a:spcBef>
                <a:spcPts val="0"/>
              </a:spcBef>
              <a:spcAft>
                <a:spcPts val="0"/>
              </a:spcAft>
              <a:buClr>
                <a:srgbClr val="000000"/>
              </a:buClr>
              <a:buSzPts val="1500"/>
              <a:buFont typeface="Arial"/>
              <a:buNone/>
            </a:pPr>
            <a:endParaRPr sz="1500" b="1">
              <a:solidFill>
                <a:schemeClr val="dk1"/>
              </a:solidFill>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Arial"/>
              <a:ea typeface="Arial"/>
              <a:cs typeface="Arial"/>
              <a:sym typeface="Arial"/>
            </a:endParaRPr>
          </a:p>
        </p:txBody>
      </p:sp>
      <p:sp>
        <p:nvSpPr>
          <p:cNvPr id="212" name="Google Shape;212;g31669d5dc48_0_41"/>
          <p:cNvSpPr/>
          <p:nvPr/>
        </p:nvSpPr>
        <p:spPr>
          <a:xfrm>
            <a:off x="658200" y="3273451"/>
            <a:ext cx="7827600" cy="2710500"/>
          </a:xfrm>
          <a:prstGeom prst="horizontalScroll">
            <a:avLst>
              <a:gd name="adj" fmla="val 12500"/>
            </a:avLst>
          </a:prstGeom>
          <a:solidFill>
            <a:srgbClr val="FFF2DB"/>
          </a:solidFill>
          <a:ln w="9525" cap="flat" cmpd="sng">
            <a:solidFill>
              <a:srgbClr val="C4B17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213" name="Google Shape;213;g31669d5dc48_0_41"/>
          <p:cNvSpPr txBox="1"/>
          <p:nvPr/>
        </p:nvSpPr>
        <p:spPr>
          <a:xfrm>
            <a:off x="1116900" y="3813058"/>
            <a:ext cx="7092600" cy="1959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Challenge:</a:t>
            </a:r>
            <a:endParaRPr sz="14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Do we still buy these items today? If so, where do they come from? Has much changed since the Transatlantic Slave Trade? </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400" b="1" i="0" u="none" strike="noStrike" cap="none">
                <a:solidFill>
                  <a:schemeClr val="dk1"/>
                </a:solidFill>
                <a:latin typeface="Arial"/>
                <a:ea typeface="Arial"/>
                <a:cs typeface="Arial"/>
                <a:sym typeface="Arial"/>
              </a:rPr>
              <a:t>Choose an item to research and </a:t>
            </a:r>
            <a:r>
              <a:rPr lang="en-US" b="1">
                <a:solidFill>
                  <a:schemeClr val="dk1"/>
                </a:solidFill>
              </a:rPr>
              <a:t>see what you can find out. </a:t>
            </a:r>
            <a:endParaRPr sz="1400" b="1"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214" name="Google Shape;214;g31669d5dc48_0_41"/>
          <p:cNvSpPr/>
          <p:nvPr/>
        </p:nvSpPr>
        <p:spPr>
          <a:xfrm>
            <a:off x="0" y="6030000"/>
            <a:ext cx="9144000" cy="828000"/>
          </a:xfrm>
          <a:prstGeom prst="rect">
            <a:avLst/>
          </a:prstGeom>
          <a:solidFill>
            <a:srgbClr val="36609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15" name="Google Shape;215;g31669d5dc48_0_41"/>
          <p:cNvPicPr preferRelativeResize="0"/>
          <p:nvPr/>
        </p:nvPicPr>
        <p:blipFill rotWithShape="1">
          <a:blip r:embed="rId3">
            <a:alphaModFix/>
          </a:blip>
          <a:srcRect/>
          <a:stretch/>
        </p:blipFill>
        <p:spPr>
          <a:xfrm>
            <a:off x="8425150" y="6062588"/>
            <a:ext cx="3393925" cy="762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g31669d5dc48_0_309"/>
          <p:cNvPicPr preferRelativeResize="0"/>
          <p:nvPr/>
        </p:nvPicPr>
        <p:blipFill rotWithShape="1">
          <a:blip r:embed="rId3">
            <a:alphaModFix/>
          </a:blip>
          <a:srcRect/>
          <a:stretch/>
        </p:blipFill>
        <p:spPr>
          <a:xfrm rot="-5400000">
            <a:off x="7853363" y="1601012"/>
            <a:ext cx="1940775" cy="436200"/>
          </a:xfrm>
          <a:prstGeom prst="rect">
            <a:avLst/>
          </a:prstGeom>
          <a:noFill/>
          <a:ln>
            <a:noFill/>
          </a:ln>
        </p:spPr>
      </p:pic>
      <p:sp>
        <p:nvSpPr>
          <p:cNvPr id="221" name="Google Shape;221;g31669d5dc48_0_309"/>
          <p:cNvSpPr/>
          <p:nvPr/>
        </p:nvSpPr>
        <p:spPr>
          <a:xfrm>
            <a:off x="0" y="6030000"/>
            <a:ext cx="9144000" cy="828000"/>
          </a:xfrm>
          <a:prstGeom prst="rect">
            <a:avLst/>
          </a:prstGeom>
          <a:solidFill>
            <a:srgbClr val="36609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2" name="Google Shape;222;g31669d5dc48_0_309"/>
          <p:cNvPicPr preferRelativeResize="0"/>
          <p:nvPr/>
        </p:nvPicPr>
        <p:blipFill rotWithShape="1">
          <a:blip r:embed="rId3">
            <a:alphaModFix/>
          </a:blip>
          <a:srcRect/>
          <a:stretch/>
        </p:blipFill>
        <p:spPr>
          <a:xfrm>
            <a:off x="8425150" y="6062588"/>
            <a:ext cx="3393925" cy="762825"/>
          </a:xfrm>
          <a:prstGeom prst="rect">
            <a:avLst/>
          </a:prstGeom>
          <a:noFill/>
          <a:ln>
            <a:noFill/>
          </a:ln>
        </p:spPr>
      </p:pic>
      <p:sp>
        <p:nvSpPr>
          <p:cNvPr id="223" name="Google Shape;223;g31669d5dc48_0_309"/>
          <p:cNvSpPr/>
          <p:nvPr/>
        </p:nvSpPr>
        <p:spPr>
          <a:xfrm>
            <a:off x="323141" y="804126"/>
            <a:ext cx="1201608" cy="334044"/>
          </a:xfrm>
          <a:prstGeom prst="flowChartTerminator">
            <a:avLst/>
          </a:prstGeom>
          <a:solidFill>
            <a:srgbClr val="B6D7A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800" b="0" i="0" u="none" strike="noStrike" cap="none">
              <a:solidFill>
                <a:srgbClr val="000000"/>
              </a:solidFill>
              <a:latin typeface="Arial"/>
              <a:ea typeface="Arial"/>
              <a:cs typeface="Arial"/>
              <a:sym typeface="Arial"/>
            </a:endParaRPr>
          </a:p>
        </p:txBody>
      </p:sp>
      <p:pic>
        <p:nvPicPr>
          <p:cNvPr id="224" name="Google Shape;224;g31669d5dc48_0_309"/>
          <p:cNvPicPr preferRelativeResize="0"/>
          <p:nvPr/>
        </p:nvPicPr>
        <p:blipFill rotWithShape="1">
          <a:blip r:embed="rId3">
            <a:alphaModFix/>
          </a:blip>
          <a:srcRect/>
          <a:stretch/>
        </p:blipFill>
        <p:spPr>
          <a:xfrm rot="-5400000">
            <a:off x="7853363" y="903637"/>
            <a:ext cx="1940775" cy="436200"/>
          </a:xfrm>
          <a:prstGeom prst="rect">
            <a:avLst/>
          </a:prstGeom>
          <a:noFill/>
          <a:ln>
            <a:noFill/>
          </a:ln>
        </p:spPr>
      </p:pic>
      <p:sp>
        <p:nvSpPr>
          <p:cNvPr id="225" name="Google Shape;225;g31669d5dc48_0_309"/>
          <p:cNvSpPr txBox="1"/>
          <p:nvPr/>
        </p:nvSpPr>
        <p:spPr>
          <a:xfrm>
            <a:off x="229928" y="151350"/>
            <a:ext cx="2659500" cy="543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200" b="1" i="0" u="none" strike="noStrike" cap="none">
                <a:solidFill>
                  <a:srgbClr val="000000"/>
                </a:solidFill>
                <a:latin typeface="Arial"/>
                <a:ea typeface="Arial"/>
                <a:cs typeface="Arial"/>
                <a:sym typeface="Arial"/>
              </a:rPr>
              <a:t>Can you label the highlighted areas on the map?</a:t>
            </a:r>
            <a:endParaRPr sz="1200" b="1" i="0" u="none" strike="noStrike" cap="none">
              <a:solidFill>
                <a:srgbClr val="000000"/>
              </a:solidFill>
              <a:latin typeface="Arial"/>
              <a:ea typeface="Arial"/>
              <a:cs typeface="Arial"/>
              <a:sym typeface="Arial"/>
            </a:endParaRPr>
          </a:p>
        </p:txBody>
      </p:sp>
      <p:sp>
        <p:nvSpPr>
          <p:cNvPr id="226" name="Google Shape;226;g31669d5dc48_0_309"/>
          <p:cNvSpPr txBox="1"/>
          <p:nvPr/>
        </p:nvSpPr>
        <p:spPr>
          <a:xfrm>
            <a:off x="211750" y="3044500"/>
            <a:ext cx="2578500" cy="822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200" b="1" i="0" u="none" strike="noStrike" cap="none">
                <a:solidFill>
                  <a:srgbClr val="000000"/>
                </a:solidFill>
                <a:latin typeface="Arial"/>
                <a:ea typeface="Arial"/>
                <a:cs typeface="Arial"/>
                <a:sym typeface="Arial"/>
              </a:rPr>
              <a:t>Can you number the three points of the Triangular Trade route? Where did the route begin?</a:t>
            </a:r>
            <a:endParaRPr sz="1200" b="1" i="0" u="none" strike="noStrike" cap="none">
              <a:solidFill>
                <a:srgbClr val="000000"/>
              </a:solidFill>
              <a:latin typeface="Arial"/>
              <a:ea typeface="Arial"/>
              <a:cs typeface="Arial"/>
              <a:sym typeface="Arial"/>
            </a:endParaRPr>
          </a:p>
        </p:txBody>
      </p:sp>
      <p:sp>
        <p:nvSpPr>
          <p:cNvPr id="227" name="Google Shape;227;g31669d5dc48_0_309"/>
          <p:cNvSpPr txBox="1"/>
          <p:nvPr/>
        </p:nvSpPr>
        <p:spPr>
          <a:xfrm>
            <a:off x="383201" y="804126"/>
            <a:ext cx="1119600" cy="237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200" b="0" i="0" u="none" strike="noStrike" cap="none">
                <a:solidFill>
                  <a:srgbClr val="000000"/>
                </a:solidFill>
                <a:latin typeface="Arial"/>
                <a:ea typeface="Arial"/>
                <a:cs typeface="Arial"/>
                <a:sym typeface="Arial"/>
              </a:rPr>
              <a:t>Great Britain</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200" b="0" i="0" u="none" strike="noStrike" cap="none">
              <a:solidFill>
                <a:srgbClr val="000000"/>
              </a:solidFill>
              <a:latin typeface="Arial"/>
              <a:ea typeface="Arial"/>
              <a:cs typeface="Arial"/>
              <a:sym typeface="Arial"/>
            </a:endParaRPr>
          </a:p>
        </p:txBody>
      </p:sp>
      <p:sp>
        <p:nvSpPr>
          <p:cNvPr id="228" name="Google Shape;228;g31669d5dc48_0_309"/>
          <p:cNvSpPr/>
          <p:nvPr/>
        </p:nvSpPr>
        <p:spPr>
          <a:xfrm>
            <a:off x="1403416" y="1165125"/>
            <a:ext cx="1073520" cy="334044"/>
          </a:xfrm>
          <a:prstGeom prst="flowChartTerminator">
            <a:avLst/>
          </a:prstGeom>
          <a:solidFill>
            <a:srgbClr val="B6D7A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800" b="0" i="0" u="none" strike="noStrike" cap="none">
              <a:solidFill>
                <a:srgbClr val="000000"/>
              </a:solidFill>
              <a:latin typeface="Arial"/>
              <a:ea typeface="Arial"/>
              <a:cs typeface="Arial"/>
              <a:sym typeface="Arial"/>
            </a:endParaRPr>
          </a:p>
        </p:txBody>
      </p:sp>
      <p:sp>
        <p:nvSpPr>
          <p:cNvPr id="229" name="Google Shape;229;g31669d5dc48_0_309"/>
          <p:cNvSpPr txBox="1"/>
          <p:nvPr/>
        </p:nvSpPr>
        <p:spPr>
          <a:xfrm>
            <a:off x="1444427" y="1165150"/>
            <a:ext cx="1119600" cy="237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200" b="0" i="0" u="none" strike="noStrike" cap="none">
                <a:solidFill>
                  <a:srgbClr val="000000"/>
                </a:solidFill>
                <a:latin typeface="Arial"/>
                <a:ea typeface="Arial"/>
                <a:cs typeface="Arial"/>
                <a:sym typeface="Arial"/>
              </a:rPr>
              <a:t>West Africa</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200" b="0" i="0" u="none" strike="noStrike" cap="none">
              <a:solidFill>
                <a:srgbClr val="000000"/>
              </a:solidFill>
              <a:latin typeface="Arial"/>
              <a:ea typeface="Arial"/>
              <a:cs typeface="Arial"/>
              <a:sym typeface="Arial"/>
            </a:endParaRPr>
          </a:p>
        </p:txBody>
      </p:sp>
      <p:sp>
        <p:nvSpPr>
          <p:cNvPr id="230" name="Google Shape;230;g31669d5dc48_0_309"/>
          <p:cNvSpPr/>
          <p:nvPr/>
        </p:nvSpPr>
        <p:spPr>
          <a:xfrm>
            <a:off x="330756" y="1619381"/>
            <a:ext cx="1263762" cy="334044"/>
          </a:xfrm>
          <a:prstGeom prst="flowChartTerminator">
            <a:avLst/>
          </a:prstGeom>
          <a:solidFill>
            <a:srgbClr val="B6D7A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800" b="0" i="0" u="none" strike="noStrike" cap="none">
              <a:solidFill>
                <a:srgbClr val="000000"/>
              </a:solidFill>
              <a:latin typeface="Arial"/>
              <a:ea typeface="Arial"/>
              <a:cs typeface="Arial"/>
              <a:sym typeface="Arial"/>
            </a:endParaRPr>
          </a:p>
        </p:txBody>
      </p:sp>
      <p:sp>
        <p:nvSpPr>
          <p:cNvPr id="231" name="Google Shape;231;g31669d5dc48_0_309"/>
          <p:cNvSpPr txBox="1"/>
          <p:nvPr/>
        </p:nvSpPr>
        <p:spPr>
          <a:xfrm>
            <a:off x="371766" y="1619381"/>
            <a:ext cx="1263600" cy="237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200" b="0" i="0" u="none" strike="noStrike" cap="none">
                <a:solidFill>
                  <a:srgbClr val="000000"/>
                </a:solidFill>
                <a:latin typeface="Arial"/>
                <a:ea typeface="Arial"/>
                <a:cs typeface="Arial"/>
                <a:sym typeface="Arial"/>
              </a:rPr>
              <a:t>North America</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200" b="0" i="0" u="none" strike="noStrike" cap="none">
              <a:solidFill>
                <a:srgbClr val="000000"/>
              </a:solidFill>
              <a:latin typeface="Arial"/>
              <a:ea typeface="Arial"/>
              <a:cs typeface="Arial"/>
              <a:sym typeface="Arial"/>
            </a:endParaRPr>
          </a:p>
        </p:txBody>
      </p:sp>
      <p:sp>
        <p:nvSpPr>
          <p:cNvPr id="232" name="Google Shape;232;g31669d5dc48_0_309"/>
          <p:cNvSpPr/>
          <p:nvPr/>
        </p:nvSpPr>
        <p:spPr>
          <a:xfrm>
            <a:off x="1287805" y="2039886"/>
            <a:ext cx="1304748" cy="334044"/>
          </a:xfrm>
          <a:prstGeom prst="flowChartTerminator">
            <a:avLst/>
          </a:prstGeom>
          <a:solidFill>
            <a:srgbClr val="B6D7A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800" b="0" i="0" u="none" strike="noStrike" cap="none">
              <a:solidFill>
                <a:srgbClr val="000000"/>
              </a:solidFill>
              <a:latin typeface="Arial"/>
              <a:ea typeface="Arial"/>
              <a:cs typeface="Arial"/>
              <a:sym typeface="Arial"/>
            </a:endParaRPr>
          </a:p>
        </p:txBody>
      </p:sp>
      <p:sp>
        <p:nvSpPr>
          <p:cNvPr id="233" name="Google Shape;233;g31669d5dc48_0_309"/>
          <p:cNvSpPr txBox="1"/>
          <p:nvPr/>
        </p:nvSpPr>
        <p:spPr>
          <a:xfrm>
            <a:off x="1372349" y="2031880"/>
            <a:ext cx="1389000" cy="237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200" b="0" i="0" u="none" strike="noStrike" cap="none">
                <a:solidFill>
                  <a:srgbClr val="000000"/>
                </a:solidFill>
                <a:latin typeface="Arial"/>
                <a:ea typeface="Arial"/>
                <a:cs typeface="Arial"/>
                <a:sym typeface="Arial"/>
              </a:rPr>
              <a:t>South America</a:t>
            </a:r>
            <a:endParaRPr sz="1200" b="0" i="0" u="none" strike="noStrike" cap="none">
              <a:solidFill>
                <a:srgbClr val="000000"/>
              </a:solidFill>
              <a:latin typeface="Arial"/>
              <a:ea typeface="Arial"/>
              <a:cs typeface="Arial"/>
              <a:sym typeface="Arial"/>
            </a:endParaRPr>
          </a:p>
        </p:txBody>
      </p:sp>
      <p:sp>
        <p:nvSpPr>
          <p:cNvPr id="234" name="Google Shape;234;g31669d5dc48_0_309"/>
          <p:cNvSpPr/>
          <p:nvPr/>
        </p:nvSpPr>
        <p:spPr>
          <a:xfrm>
            <a:off x="329603" y="2491309"/>
            <a:ext cx="1285557" cy="363503"/>
          </a:xfrm>
          <a:prstGeom prst="flowChartTerminator">
            <a:avLst/>
          </a:prstGeom>
          <a:solidFill>
            <a:srgbClr val="B6D7A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800" b="0" i="0" u="none" strike="noStrike" cap="none">
              <a:solidFill>
                <a:srgbClr val="000000"/>
              </a:solidFill>
              <a:latin typeface="Arial"/>
              <a:ea typeface="Arial"/>
              <a:cs typeface="Arial"/>
              <a:sym typeface="Arial"/>
            </a:endParaRPr>
          </a:p>
        </p:txBody>
      </p:sp>
      <p:sp>
        <p:nvSpPr>
          <p:cNvPr id="235" name="Google Shape;235;g31669d5dc48_0_309"/>
          <p:cNvSpPr txBox="1"/>
          <p:nvPr/>
        </p:nvSpPr>
        <p:spPr>
          <a:xfrm>
            <a:off x="377057" y="2491272"/>
            <a:ext cx="1255212" cy="328708"/>
          </a:xfrm>
          <a:prstGeom prst="rect">
            <a:avLst/>
          </a:prstGeom>
          <a:noFill/>
          <a:ln>
            <a:noFill/>
          </a:ln>
        </p:spPr>
        <p:txBody>
          <a:bodyPr spcFirstLastPara="1" wrap="square" lIns="91425" tIns="91425" rIns="91425" bIns="91425" anchor="t" anchorCtr="0">
            <a:noAutofit/>
          </a:bodyPr>
          <a:lstStyle/>
          <a:p>
            <a:pPr algn="ctr">
              <a:buSzPts val="1600"/>
            </a:pPr>
            <a:r>
              <a:rPr lang="en-US" sz="1200" dirty="0"/>
              <a:t>The Caribbean</a:t>
            </a:r>
            <a:r>
              <a:rPr lang="en-US" sz="1200" b="0" i="0" u="none" strike="noStrike" cap="none" dirty="0">
                <a:solidFill>
                  <a:srgbClr val="000000"/>
                </a:solidFill>
                <a:latin typeface="Arial"/>
                <a:ea typeface="Arial"/>
                <a:cs typeface="Arial"/>
                <a:sym typeface="Arial"/>
              </a:rPr>
              <a:t> </a:t>
            </a:r>
            <a:endParaRPr sz="1200" b="0" i="0" u="none" strike="noStrike" cap="none" dirty="0">
              <a:solidFill>
                <a:srgbClr val="000000"/>
              </a:solidFill>
              <a:latin typeface="Arial"/>
              <a:ea typeface="Arial"/>
              <a:cs typeface="Arial"/>
              <a:sym typeface="Arial"/>
            </a:endParaRPr>
          </a:p>
        </p:txBody>
      </p:sp>
      <p:grpSp>
        <p:nvGrpSpPr>
          <p:cNvPr id="236" name="Google Shape;236;g31669d5dc48_0_309"/>
          <p:cNvGrpSpPr/>
          <p:nvPr/>
        </p:nvGrpSpPr>
        <p:grpSpPr>
          <a:xfrm>
            <a:off x="212951" y="3856568"/>
            <a:ext cx="605100" cy="696714"/>
            <a:chOff x="212951" y="3246968"/>
            <a:chExt cx="605100" cy="696714"/>
          </a:xfrm>
        </p:grpSpPr>
        <p:sp>
          <p:nvSpPr>
            <p:cNvPr id="237" name="Google Shape;237;g31669d5dc48_0_309"/>
            <p:cNvSpPr/>
            <p:nvPr/>
          </p:nvSpPr>
          <p:spPr>
            <a:xfrm>
              <a:off x="212951" y="3338882"/>
              <a:ext cx="605100" cy="604800"/>
            </a:xfrm>
            <a:prstGeom prst="ellipse">
              <a:avLst/>
            </a:prstGeom>
            <a:solidFill>
              <a:srgbClr val="B6D7A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900" b="0" i="0" u="none" strike="noStrike" cap="none">
                <a:solidFill>
                  <a:srgbClr val="000000"/>
                </a:solidFill>
                <a:latin typeface="Arial"/>
                <a:ea typeface="Arial"/>
                <a:cs typeface="Arial"/>
                <a:sym typeface="Arial"/>
              </a:endParaRPr>
            </a:p>
          </p:txBody>
        </p:sp>
        <p:sp>
          <p:nvSpPr>
            <p:cNvPr id="238" name="Google Shape;238;g31669d5dc48_0_309"/>
            <p:cNvSpPr txBox="1"/>
            <p:nvPr/>
          </p:nvSpPr>
          <p:spPr>
            <a:xfrm>
              <a:off x="246952" y="3246968"/>
              <a:ext cx="268800" cy="56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4700"/>
                <a:buFont typeface="Arial"/>
                <a:buNone/>
              </a:pPr>
              <a:r>
                <a:rPr lang="en-US" sz="4300" b="1" i="0" u="none" strike="noStrike" cap="none">
                  <a:solidFill>
                    <a:srgbClr val="000000"/>
                  </a:solidFill>
                  <a:latin typeface="Arial"/>
                  <a:ea typeface="Arial"/>
                  <a:cs typeface="Arial"/>
                  <a:sym typeface="Arial"/>
                </a:rPr>
                <a:t>1</a:t>
              </a:r>
              <a:endParaRPr sz="4300" b="1" i="0" u="none" strike="noStrike" cap="none">
                <a:solidFill>
                  <a:srgbClr val="000000"/>
                </a:solidFill>
                <a:latin typeface="Arial"/>
                <a:ea typeface="Arial"/>
                <a:cs typeface="Arial"/>
                <a:sym typeface="Arial"/>
              </a:endParaRPr>
            </a:p>
          </p:txBody>
        </p:sp>
      </p:grpSp>
      <p:grpSp>
        <p:nvGrpSpPr>
          <p:cNvPr id="239" name="Google Shape;239;g31669d5dc48_0_309"/>
          <p:cNvGrpSpPr/>
          <p:nvPr/>
        </p:nvGrpSpPr>
        <p:grpSpPr>
          <a:xfrm>
            <a:off x="1122851" y="3828008"/>
            <a:ext cx="605100" cy="725265"/>
            <a:chOff x="1258326" y="3246983"/>
            <a:chExt cx="605100" cy="725265"/>
          </a:xfrm>
        </p:grpSpPr>
        <p:sp>
          <p:nvSpPr>
            <p:cNvPr id="240" name="Google Shape;240;g31669d5dc48_0_309"/>
            <p:cNvSpPr/>
            <p:nvPr/>
          </p:nvSpPr>
          <p:spPr>
            <a:xfrm>
              <a:off x="1258326" y="3367448"/>
              <a:ext cx="605100" cy="604800"/>
            </a:xfrm>
            <a:prstGeom prst="ellipse">
              <a:avLst/>
            </a:prstGeom>
            <a:solidFill>
              <a:srgbClr val="B6D7A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900" b="0" i="0" u="none" strike="noStrike" cap="none">
                <a:solidFill>
                  <a:srgbClr val="000000"/>
                </a:solidFill>
                <a:latin typeface="Arial"/>
                <a:ea typeface="Arial"/>
                <a:cs typeface="Arial"/>
                <a:sym typeface="Arial"/>
              </a:endParaRPr>
            </a:p>
          </p:txBody>
        </p:sp>
        <p:sp>
          <p:nvSpPr>
            <p:cNvPr id="241" name="Google Shape;241;g31669d5dc48_0_309"/>
            <p:cNvSpPr txBox="1"/>
            <p:nvPr/>
          </p:nvSpPr>
          <p:spPr>
            <a:xfrm>
              <a:off x="1310751" y="3246983"/>
              <a:ext cx="268800" cy="56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4700"/>
                <a:buFont typeface="Arial"/>
                <a:buNone/>
              </a:pPr>
              <a:r>
                <a:rPr lang="en-US" sz="4300" b="1" i="0" u="none" strike="noStrike" cap="none">
                  <a:solidFill>
                    <a:srgbClr val="000000"/>
                  </a:solidFill>
                  <a:latin typeface="Arial"/>
                  <a:ea typeface="Arial"/>
                  <a:cs typeface="Arial"/>
                  <a:sym typeface="Arial"/>
                </a:rPr>
                <a:t>2</a:t>
              </a:r>
              <a:endParaRPr sz="4300" b="1" i="0" u="none" strike="noStrike" cap="none">
                <a:solidFill>
                  <a:srgbClr val="000000"/>
                </a:solidFill>
                <a:latin typeface="Arial"/>
                <a:ea typeface="Arial"/>
                <a:cs typeface="Arial"/>
                <a:sym typeface="Arial"/>
              </a:endParaRPr>
            </a:p>
          </p:txBody>
        </p:sp>
      </p:grpSp>
      <p:grpSp>
        <p:nvGrpSpPr>
          <p:cNvPr id="242" name="Google Shape;242;g31669d5dc48_0_309"/>
          <p:cNvGrpSpPr/>
          <p:nvPr/>
        </p:nvGrpSpPr>
        <p:grpSpPr>
          <a:xfrm>
            <a:off x="2032746" y="3832983"/>
            <a:ext cx="605100" cy="715315"/>
            <a:chOff x="2198796" y="3256933"/>
            <a:chExt cx="605100" cy="715315"/>
          </a:xfrm>
        </p:grpSpPr>
        <p:sp>
          <p:nvSpPr>
            <p:cNvPr id="243" name="Google Shape;243;g31669d5dc48_0_309"/>
            <p:cNvSpPr/>
            <p:nvPr/>
          </p:nvSpPr>
          <p:spPr>
            <a:xfrm>
              <a:off x="2198796" y="3367448"/>
              <a:ext cx="605100" cy="604800"/>
            </a:xfrm>
            <a:prstGeom prst="ellipse">
              <a:avLst/>
            </a:prstGeom>
            <a:solidFill>
              <a:srgbClr val="B6D7A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900" b="0" i="0" u="none" strike="noStrike" cap="none">
                <a:solidFill>
                  <a:srgbClr val="000000"/>
                </a:solidFill>
                <a:latin typeface="Arial"/>
                <a:ea typeface="Arial"/>
                <a:cs typeface="Arial"/>
                <a:sym typeface="Arial"/>
              </a:endParaRPr>
            </a:p>
          </p:txBody>
        </p:sp>
        <p:sp>
          <p:nvSpPr>
            <p:cNvPr id="244" name="Google Shape;244;g31669d5dc48_0_309"/>
            <p:cNvSpPr txBox="1"/>
            <p:nvPr/>
          </p:nvSpPr>
          <p:spPr>
            <a:xfrm>
              <a:off x="2272748" y="3256933"/>
              <a:ext cx="268800" cy="56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4700"/>
                <a:buFont typeface="Arial"/>
                <a:buNone/>
              </a:pPr>
              <a:r>
                <a:rPr lang="en-US" sz="4300" b="1" i="0" u="none" strike="noStrike" cap="none">
                  <a:solidFill>
                    <a:srgbClr val="000000"/>
                  </a:solidFill>
                  <a:latin typeface="Arial"/>
                  <a:ea typeface="Arial"/>
                  <a:cs typeface="Arial"/>
                  <a:sym typeface="Arial"/>
                </a:rPr>
                <a:t>3</a:t>
              </a:r>
              <a:endParaRPr sz="4300" b="1" i="0" u="none" strike="noStrike" cap="none">
                <a:solidFill>
                  <a:srgbClr val="000000"/>
                </a:solidFill>
                <a:latin typeface="Arial"/>
                <a:ea typeface="Arial"/>
                <a:cs typeface="Arial"/>
                <a:sym typeface="Arial"/>
              </a:endParaRPr>
            </a:p>
          </p:txBody>
        </p:sp>
      </p:grpSp>
      <p:grpSp>
        <p:nvGrpSpPr>
          <p:cNvPr id="245" name="Google Shape;245;g31669d5dc48_0_309"/>
          <p:cNvGrpSpPr/>
          <p:nvPr/>
        </p:nvGrpSpPr>
        <p:grpSpPr>
          <a:xfrm>
            <a:off x="3436210" y="1316559"/>
            <a:ext cx="1174500" cy="1066462"/>
            <a:chOff x="3285185" y="1190372"/>
            <a:chExt cx="1174500" cy="1066462"/>
          </a:xfrm>
        </p:grpSpPr>
        <p:pic>
          <p:nvPicPr>
            <p:cNvPr id="246" name="Google Shape;246;g31669d5dc48_0_309"/>
            <p:cNvPicPr preferRelativeResize="0"/>
            <p:nvPr/>
          </p:nvPicPr>
          <p:blipFill rotWithShape="1">
            <a:blip r:embed="rId4">
              <a:alphaModFix/>
            </a:blip>
            <a:srcRect/>
            <a:stretch/>
          </p:blipFill>
          <p:spPr>
            <a:xfrm>
              <a:off x="3341270" y="1190372"/>
              <a:ext cx="998023" cy="998018"/>
            </a:xfrm>
            <a:prstGeom prst="rect">
              <a:avLst/>
            </a:prstGeom>
            <a:noFill/>
            <a:ln>
              <a:noFill/>
            </a:ln>
          </p:spPr>
        </p:pic>
        <p:sp>
          <p:nvSpPr>
            <p:cNvPr id="247" name="Google Shape;247;g31669d5dc48_0_309"/>
            <p:cNvSpPr txBox="1"/>
            <p:nvPr/>
          </p:nvSpPr>
          <p:spPr>
            <a:xfrm>
              <a:off x="3285185" y="2001234"/>
              <a:ext cx="1174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cacao (chocolate)</a:t>
              </a:r>
              <a:endParaRPr sz="1200" b="1" i="0" u="none" strike="noStrike" cap="none">
                <a:solidFill>
                  <a:srgbClr val="000000"/>
                </a:solidFill>
                <a:latin typeface="Arial"/>
                <a:ea typeface="Arial"/>
                <a:cs typeface="Arial"/>
                <a:sym typeface="Arial"/>
              </a:endParaRPr>
            </a:p>
          </p:txBody>
        </p:sp>
      </p:grpSp>
      <p:grpSp>
        <p:nvGrpSpPr>
          <p:cNvPr id="248" name="Google Shape;248;g31669d5dc48_0_309"/>
          <p:cNvGrpSpPr/>
          <p:nvPr/>
        </p:nvGrpSpPr>
        <p:grpSpPr>
          <a:xfrm>
            <a:off x="3820684" y="305591"/>
            <a:ext cx="1596836" cy="878630"/>
            <a:chOff x="3136259" y="255604"/>
            <a:chExt cx="1596836" cy="878630"/>
          </a:xfrm>
        </p:grpSpPr>
        <p:pic>
          <p:nvPicPr>
            <p:cNvPr id="249" name="Google Shape;249;g31669d5dc48_0_309"/>
            <p:cNvPicPr preferRelativeResize="0"/>
            <p:nvPr/>
          </p:nvPicPr>
          <p:blipFill rotWithShape="1">
            <a:blip r:embed="rId5">
              <a:alphaModFix/>
            </a:blip>
            <a:srcRect/>
            <a:stretch/>
          </p:blipFill>
          <p:spPr>
            <a:xfrm>
              <a:off x="3136259" y="255604"/>
              <a:ext cx="1596836" cy="604356"/>
            </a:xfrm>
            <a:prstGeom prst="rect">
              <a:avLst/>
            </a:prstGeom>
            <a:noFill/>
            <a:ln>
              <a:noFill/>
            </a:ln>
          </p:spPr>
        </p:pic>
        <p:sp>
          <p:nvSpPr>
            <p:cNvPr id="250" name="Google Shape;250;g31669d5dc48_0_309"/>
            <p:cNvSpPr txBox="1"/>
            <p:nvPr/>
          </p:nvSpPr>
          <p:spPr>
            <a:xfrm>
              <a:off x="3363685" y="878634"/>
              <a:ext cx="1174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knives</a:t>
              </a:r>
              <a:endParaRPr sz="1200" b="1" i="0" u="none" strike="noStrike" cap="none">
                <a:solidFill>
                  <a:srgbClr val="000000"/>
                </a:solidFill>
                <a:latin typeface="Arial"/>
                <a:ea typeface="Arial"/>
                <a:cs typeface="Arial"/>
                <a:sym typeface="Arial"/>
              </a:endParaRPr>
            </a:p>
          </p:txBody>
        </p:sp>
      </p:grpSp>
      <p:pic>
        <p:nvPicPr>
          <p:cNvPr id="251" name="Google Shape;251;g31669d5dc48_0_309"/>
          <p:cNvPicPr preferRelativeResize="0"/>
          <p:nvPr/>
        </p:nvPicPr>
        <p:blipFill rotWithShape="1">
          <a:blip r:embed="rId6">
            <a:alphaModFix/>
          </a:blip>
          <a:srcRect/>
          <a:stretch/>
        </p:blipFill>
        <p:spPr>
          <a:xfrm>
            <a:off x="7231518" y="513331"/>
            <a:ext cx="1298982" cy="882835"/>
          </a:xfrm>
          <a:prstGeom prst="rect">
            <a:avLst/>
          </a:prstGeom>
          <a:noFill/>
          <a:ln>
            <a:noFill/>
          </a:ln>
        </p:spPr>
      </p:pic>
      <p:sp>
        <p:nvSpPr>
          <p:cNvPr id="252" name="Google Shape;252;g31669d5dc48_0_309"/>
          <p:cNvSpPr txBox="1"/>
          <p:nvPr/>
        </p:nvSpPr>
        <p:spPr>
          <a:xfrm>
            <a:off x="6767099" y="1311571"/>
            <a:ext cx="1468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enslaved African people</a:t>
            </a:r>
            <a:endParaRPr sz="1200" b="1" i="0" u="none" strike="noStrike" cap="none">
              <a:solidFill>
                <a:srgbClr val="000000"/>
              </a:solidFill>
              <a:latin typeface="Arial"/>
              <a:ea typeface="Arial"/>
              <a:cs typeface="Arial"/>
              <a:sym typeface="Arial"/>
            </a:endParaRPr>
          </a:p>
        </p:txBody>
      </p:sp>
      <p:grpSp>
        <p:nvGrpSpPr>
          <p:cNvPr id="253" name="Google Shape;253;g31669d5dc48_0_309"/>
          <p:cNvGrpSpPr/>
          <p:nvPr/>
        </p:nvGrpSpPr>
        <p:grpSpPr>
          <a:xfrm>
            <a:off x="7116950" y="2075065"/>
            <a:ext cx="1468500" cy="1301644"/>
            <a:chOff x="6737325" y="2025077"/>
            <a:chExt cx="1468500" cy="1301644"/>
          </a:xfrm>
        </p:grpSpPr>
        <p:pic>
          <p:nvPicPr>
            <p:cNvPr id="254" name="Google Shape;254;g31669d5dc48_0_309"/>
            <p:cNvPicPr preferRelativeResize="0"/>
            <p:nvPr/>
          </p:nvPicPr>
          <p:blipFill rotWithShape="1">
            <a:blip r:embed="rId7">
              <a:alphaModFix/>
            </a:blip>
            <a:srcRect/>
            <a:stretch/>
          </p:blipFill>
          <p:spPr>
            <a:xfrm>
              <a:off x="6957724" y="2025077"/>
              <a:ext cx="1201599" cy="1201573"/>
            </a:xfrm>
            <a:prstGeom prst="rect">
              <a:avLst/>
            </a:prstGeom>
            <a:noFill/>
            <a:ln>
              <a:noFill/>
            </a:ln>
          </p:spPr>
        </p:pic>
        <p:sp>
          <p:nvSpPr>
            <p:cNvPr id="255" name="Google Shape;255;g31669d5dc48_0_309"/>
            <p:cNvSpPr txBox="1"/>
            <p:nvPr/>
          </p:nvSpPr>
          <p:spPr>
            <a:xfrm>
              <a:off x="6737325" y="3071121"/>
              <a:ext cx="1468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textiles</a:t>
              </a:r>
              <a:endParaRPr sz="1200" b="1" i="0" u="none" strike="noStrike" cap="none">
                <a:solidFill>
                  <a:srgbClr val="000000"/>
                </a:solidFill>
                <a:latin typeface="Arial"/>
                <a:ea typeface="Arial"/>
                <a:cs typeface="Arial"/>
                <a:sym typeface="Arial"/>
              </a:endParaRPr>
            </a:p>
          </p:txBody>
        </p:sp>
      </p:grpSp>
      <p:grpSp>
        <p:nvGrpSpPr>
          <p:cNvPr id="256" name="Google Shape;256;g31669d5dc48_0_309"/>
          <p:cNvGrpSpPr/>
          <p:nvPr/>
        </p:nvGrpSpPr>
        <p:grpSpPr>
          <a:xfrm>
            <a:off x="3716648" y="2726325"/>
            <a:ext cx="1174500" cy="1159837"/>
            <a:chOff x="3413223" y="2523938"/>
            <a:chExt cx="1174500" cy="1159837"/>
          </a:xfrm>
        </p:grpSpPr>
        <p:pic>
          <p:nvPicPr>
            <p:cNvPr id="257" name="Google Shape;257;g31669d5dc48_0_309"/>
            <p:cNvPicPr preferRelativeResize="0"/>
            <p:nvPr/>
          </p:nvPicPr>
          <p:blipFill rotWithShape="1">
            <a:blip r:embed="rId8">
              <a:alphaModFix/>
            </a:blip>
            <a:srcRect/>
            <a:stretch/>
          </p:blipFill>
          <p:spPr>
            <a:xfrm>
              <a:off x="3480182" y="2523938"/>
              <a:ext cx="998023" cy="998018"/>
            </a:xfrm>
            <a:prstGeom prst="rect">
              <a:avLst/>
            </a:prstGeom>
            <a:noFill/>
            <a:ln>
              <a:noFill/>
            </a:ln>
          </p:spPr>
        </p:pic>
        <p:sp>
          <p:nvSpPr>
            <p:cNvPr id="258" name="Google Shape;258;g31669d5dc48_0_309"/>
            <p:cNvSpPr txBox="1"/>
            <p:nvPr/>
          </p:nvSpPr>
          <p:spPr>
            <a:xfrm>
              <a:off x="3413223" y="3428175"/>
              <a:ext cx="1174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raw cotton</a:t>
              </a:r>
              <a:endParaRPr sz="1200" b="1" i="0" u="none" strike="noStrike" cap="none">
                <a:solidFill>
                  <a:srgbClr val="000000"/>
                </a:solidFill>
                <a:latin typeface="Arial"/>
                <a:ea typeface="Arial"/>
                <a:cs typeface="Arial"/>
                <a:sym typeface="Arial"/>
              </a:endParaRPr>
            </a:p>
          </p:txBody>
        </p:sp>
      </p:grpSp>
      <p:grpSp>
        <p:nvGrpSpPr>
          <p:cNvPr id="259" name="Google Shape;259;g31669d5dc48_0_309"/>
          <p:cNvGrpSpPr/>
          <p:nvPr/>
        </p:nvGrpSpPr>
        <p:grpSpPr>
          <a:xfrm>
            <a:off x="5556426" y="437149"/>
            <a:ext cx="1298993" cy="1089613"/>
            <a:chOff x="5024401" y="234761"/>
            <a:chExt cx="1298993" cy="1089613"/>
          </a:xfrm>
        </p:grpSpPr>
        <p:pic>
          <p:nvPicPr>
            <p:cNvPr id="260" name="Google Shape;260;g31669d5dc48_0_309"/>
            <p:cNvPicPr preferRelativeResize="0"/>
            <p:nvPr/>
          </p:nvPicPr>
          <p:blipFill rotWithShape="1">
            <a:blip r:embed="rId9">
              <a:alphaModFix/>
            </a:blip>
            <a:srcRect/>
            <a:stretch/>
          </p:blipFill>
          <p:spPr>
            <a:xfrm>
              <a:off x="5024401" y="234761"/>
              <a:ext cx="1298993" cy="857571"/>
            </a:xfrm>
            <a:prstGeom prst="rect">
              <a:avLst/>
            </a:prstGeom>
            <a:noFill/>
            <a:ln>
              <a:noFill/>
            </a:ln>
          </p:spPr>
        </p:pic>
        <p:sp>
          <p:nvSpPr>
            <p:cNvPr id="261" name="Google Shape;261;g31669d5dc48_0_309"/>
            <p:cNvSpPr txBox="1"/>
            <p:nvPr/>
          </p:nvSpPr>
          <p:spPr>
            <a:xfrm>
              <a:off x="5049448" y="1068775"/>
              <a:ext cx="1174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tobacco</a:t>
              </a:r>
              <a:endParaRPr sz="1200" b="1" i="0" u="none" strike="noStrike" cap="none">
                <a:solidFill>
                  <a:srgbClr val="000000"/>
                </a:solidFill>
                <a:latin typeface="Arial"/>
                <a:ea typeface="Arial"/>
                <a:cs typeface="Arial"/>
                <a:sym typeface="Arial"/>
              </a:endParaRPr>
            </a:p>
          </p:txBody>
        </p:sp>
      </p:grpSp>
      <p:grpSp>
        <p:nvGrpSpPr>
          <p:cNvPr id="262" name="Google Shape;262;g31669d5dc48_0_309"/>
          <p:cNvGrpSpPr/>
          <p:nvPr/>
        </p:nvGrpSpPr>
        <p:grpSpPr>
          <a:xfrm>
            <a:off x="5820125" y="1802408"/>
            <a:ext cx="1468500" cy="1187717"/>
            <a:chOff x="5440500" y="1600020"/>
            <a:chExt cx="1468500" cy="1187717"/>
          </a:xfrm>
        </p:grpSpPr>
        <p:pic>
          <p:nvPicPr>
            <p:cNvPr id="263" name="Google Shape;263;g31669d5dc48_0_309"/>
            <p:cNvPicPr preferRelativeResize="0"/>
            <p:nvPr/>
          </p:nvPicPr>
          <p:blipFill rotWithShape="1">
            <a:blip r:embed="rId10">
              <a:alphaModFix/>
            </a:blip>
            <a:srcRect/>
            <a:stretch/>
          </p:blipFill>
          <p:spPr>
            <a:xfrm>
              <a:off x="5712928" y="1600020"/>
              <a:ext cx="938899" cy="938881"/>
            </a:xfrm>
            <a:prstGeom prst="rect">
              <a:avLst/>
            </a:prstGeom>
            <a:noFill/>
            <a:ln>
              <a:noFill/>
            </a:ln>
          </p:spPr>
        </p:pic>
        <p:sp>
          <p:nvSpPr>
            <p:cNvPr id="264" name="Google Shape;264;g31669d5dc48_0_309"/>
            <p:cNvSpPr txBox="1"/>
            <p:nvPr/>
          </p:nvSpPr>
          <p:spPr>
            <a:xfrm>
              <a:off x="5440500" y="2532137"/>
              <a:ext cx="1468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brass</a:t>
              </a:r>
              <a:endParaRPr sz="1200" b="1" i="0" u="none" strike="noStrike" cap="none">
                <a:solidFill>
                  <a:srgbClr val="000000"/>
                </a:solidFill>
                <a:latin typeface="Arial"/>
                <a:ea typeface="Arial"/>
                <a:cs typeface="Arial"/>
                <a:sym typeface="Arial"/>
              </a:endParaRPr>
            </a:p>
          </p:txBody>
        </p:sp>
      </p:grpSp>
      <p:grpSp>
        <p:nvGrpSpPr>
          <p:cNvPr id="265" name="Google Shape;265;g31669d5dc48_0_309"/>
          <p:cNvGrpSpPr/>
          <p:nvPr/>
        </p:nvGrpSpPr>
        <p:grpSpPr>
          <a:xfrm>
            <a:off x="6995864" y="3733771"/>
            <a:ext cx="1609773" cy="1165816"/>
            <a:chOff x="6616239" y="3683783"/>
            <a:chExt cx="1609773" cy="1165816"/>
          </a:xfrm>
        </p:grpSpPr>
        <p:pic>
          <p:nvPicPr>
            <p:cNvPr id="266" name="Google Shape;266;g31669d5dc48_0_309"/>
            <p:cNvPicPr preferRelativeResize="0"/>
            <p:nvPr/>
          </p:nvPicPr>
          <p:blipFill rotWithShape="1">
            <a:blip r:embed="rId11">
              <a:alphaModFix/>
            </a:blip>
            <a:srcRect/>
            <a:stretch/>
          </p:blipFill>
          <p:spPr>
            <a:xfrm>
              <a:off x="6616239" y="3683783"/>
              <a:ext cx="1609773" cy="983233"/>
            </a:xfrm>
            <a:prstGeom prst="rect">
              <a:avLst/>
            </a:prstGeom>
            <a:noFill/>
            <a:ln>
              <a:noFill/>
            </a:ln>
          </p:spPr>
        </p:pic>
        <p:sp>
          <p:nvSpPr>
            <p:cNvPr id="267" name="Google Shape;267;g31669d5dc48_0_309"/>
            <p:cNvSpPr txBox="1"/>
            <p:nvPr/>
          </p:nvSpPr>
          <p:spPr>
            <a:xfrm>
              <a:off x="6737313" y="4594000"/>
              <a:ext cx="1468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sugar</a:t>
              </a:r>
              <a:endParaRPr sz="1200" b="1" i="0" u="none" strike="noStrike" cap="none">
                <a:solidFill>
                  <a:srgbClr val="000000"/>
                </a:solidFill>
                <a:latin typeface="Arial"/>
                <a:ea typeface="Arial"/>
                <a:cs typeface="Arial"/>
                <a:sym typeface="Arial"/>
              </a:endParaRPr>
            </a:p>
          </p:txBody>
        </p:sp>
      </p:grpSp>
      <p:grpSp>
        <p:nvGrpSpPr>
          <p:cNvPr id="268" name="Google Shape;268;g31669d5dc48_0_309"/>
          <p:cNvGrpSpPr/>
          <p:nvPr/>
        </p:nvGrpSpPr>
        <p:grpSpPr>
          <a:xfrm>
            <a:off x="4031857" y="3992684"/>
            <a:ext cx="1393521" cy="909681"/>
            <a:chOff x="3347432" y="3866497"/>
            <a:chExt cx="1393521" cy="909681"/>
          </a:xfrm>
        </p:grpSpPr>
        <p:pic>
          <p:nvPicPr>
            <p:cNvPr id="269" name="Google Shape;269;g31669d5dc48_0_309"/>
            <p:cNvPicPr preferRelativeResize="0"/>
            <p:nvPr/>
          </p:nvPicPr>
          <p:blipFill rotWithShape="1">
            <a:blip r:embed="rId12">
              <a:alphaModFix/>
            </a:blip>
            <a:srcRect/>
            <a:stretch/>
          </p:blipFill>
          <p:spPr>
            <a:xfrm>
              <a:off x="3361093" y="3866497"/>
              <a:ext cx="1379860" cy="747092"/>
            </a:xfrm>
            <a:prstGeom prst="rect">
              <a:avLst/>
            </a:prstGeom>
            <a:noFill/>
            <a:ln>
              <a:noFill/>
            </a:ln>
          </p:spPr>
        </p:pic>
        <p:sp>
          <p:nvSpPr>
            <p:cNvPr id="270" name="Google Shape;270;g31669d5dc48_0_309"/>
            <p:cNvSpPr txBox="1"/>
            <p:nvPr/>
          </p:nvSpPr>
          <p:spPr>
            <a:xfrm>
              <a:off x="3347432" y="4520577"/>
              <a:ext cx="1174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firearms</a:t>
              </a:r>
              <a:endParaRPr sz="1200" b="1" i="0" u="none" strike="noStrike" cap="none">
                <a:solidFill>
                  <a:srgbClr val="000000"/>
                </a:solidFill>
                <a:latin typeface="Arial"/>
                <a:ea typeface="Arial"/>
                <a:cs typeface="Arial"/>
                <a:sym typeface="Arial"/>
              </a:endParaRPr>
            </a:p>
          </p:txBody>
        </p:sp>
      </p:grpSp>
      <p:grpSp>
        <p:nvGrpSpPr>
          <p:cNvPr id="271" name="Google Shape;271;g31669d5dc48_0_309"/>
          <p:cNvGrpSpPr/>
          <p:nvPr/>
        </p:nvGrpSpPr>
        <p:grpSpPr>
          <a:xfrm>
            <a:off x="4730296" y="1470643"/>
            <a:ext cx="1174500" cy="1511300"/>
            <a:chOff x="4426871" y="1496856"/>
            <a:chExt cx="1174500" cy="1511300"/>
          </a:xfrm>
        </p:grpSpPr>
        <p:pic>
          <p:nvPicPr>
            <p:cNvPr id="272" name="Google Shape;272;g31669d5dc48_0_309"/>
            <p:cNvPicPr preferRelativeResize="0"/>
            <p:nvPr/>
          </p:nvPicPr>
          <p:blipFill rotWithShape="1">
            <a:blip r:embed="rId13">
              <a:alphaModFix/>
            </a:blip>
            <a:srcRect/>
            <a:stretch/>
          </p:blipFill>
          <p:spPr>
            <a:xfrm>
              <a:off x="4738823" y="1496856"/>
              <a:ext cx="484425" cy="1327298"/>
            </a:xfrm>
            <a:prstGeom prst="rect">
              <a:avLst/>
            </a:prstGeom>
            <a:noFill/>
            <a:ln>
              <a:noFill/>
            </a:ln>
          </p:spPr>
        </p:pic>
        <p:sp>
          <p:nvSpPr>
            <p:cNvPr id="273" name="Google Shape;273;g31669d5dc48_0_309"/>
            <p:cNvSpPr txBox="1"/>
            <p:nvPr/>
          </p:nvSpPr>
          <p:spPr>
            <a:xfrm>
              <a:off x="4426871" y="2752555"/>
              <a:ext cx="1174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rum</a:t>
              </a:r>
              <a:endParaRPr sz="1200" b="1" i="0" u="none" strike="noStrike" cap="none">
                <a:solidFill>
                  <a:srgbClr val="000000"/>
                </a:solidFill>
                <a:latin typeface="Arial"/>
                <a:ea typeface="Arial"/>
                <a:cs typeface="Arial"/>
                <a:sym typeface="Arial"/>
              </a:endParaRPr>
            </a:p>
          </p:txBody>
        </p:sp>
      </p:grpSp>
      <p:grpSp>
        <p:nvGrpSpPr>
          <p:cNvPr id="274" name="Google Shape;274;g31669d5dc48_0_309"/>
          <p:cNvGrpSpPr/>
          <p:nvPr/>
        </p:nvGrpSpPr>
        <p:grpSpPr>
          <a:xfrm>
            <a:off x="5438267" y="3111328"/>
            <a:ext cx="1488508" cy="1271387"/>
            <a:chOff x="5058642" y="3061340"/>
            <a:chExt cx="1488508" cy="1271387"/>
          </a:xfrm>
        </p:grpSpPr>
        <p:pic>
          <p:nvPicPr>
            <p:cNvPr id="275" name="Google Shape;275;g31669d5dc48_0_309"/>
            <p:cNvPicPr preferRelativeResize="0"/>
            <p:nvPr/>
          </p:nvPicPr>
          <p:blipFill rotWithShape="1">
            <a:blip r:embed="rId14">
              <a:alphaModFix/>
            </a:blip>
            <a:srcRect/>
            <a:stretch/>
          </p:blipFill>
          <p:spPr>
            <a:xfrm>
              <a:off x="5158150" y="3061340"/>
              <a:ext cx="1389000" cy="1079135"/>
            </a:xfrm>
            <a:prstGeom prst="rect">
              <a:avLst/>
            </a:prstGeom>
            <a:noFill/>
            <a:ln>
              <a:noFill/>
            </a:ln>
          </p:spPr>
        </p:pic>
        <p:sp>
          <p:nvSpPr>
            <p:cNvPr id="276" name="Google Shape;276;g31669d5dc48_0_309"/>
            <p:cNvSpPr txBox="1"/>
            <p:nvPr/>
          </p:nvSpPr>
          <p:spPr>
            <a:xfrm>
              <a:off x="5058642" y="4077127"/>
              <a:ext cx="1468500" cy="255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pottery</a:t>
              </a:r>
              <a:endParaRPr sz="1200" b="1" i="0" u="none" strike="noStrike" cap="non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pic>
        <p:nvPicPr>
          <p:cNvPr id="281" name="Google Shape;281;g31669d5dc48_0_256"/>
          <p:cNvPicPr preferRelativeResize="0"/>
          <p:nvPr/>
        </p:nvPicPr>
        <p:blipFill rotWithShape="1">
          <a:blip r:embed="rId3">
            <a:alphaModFix/>
          </a:blip>
          <a:srcRect/>
          <a:stretch/>
        </p:blipFill>
        <p:spPr>
          <a:xfrm rot="-5400000">
            <a:off x="7853363" y="1601012"/>
            <a:ext cx="1940775" cy="436200"/>
          </a:xfrm>
          <a:prstGeom prst="rect">
            <a:avLst/>
          </a:prstGeom>
          <a:noFill/>
          <a:ln>
            <a:noFill/>
          </a:ln>
        </p:spPr>
      </p:pic>
      <p:sp>
        <p:nvSpPr>
          <p:cNvPr id="282" name="Google Shape;282;g31669d5dc48_0_256"/>
          <p:cNvSpPr/>
          <p:nvPr/>
        </p:nvSpPr>
        <p:spPr>
          <a:xfrm>
            <a:off x="0" y="6030000"/>
            <a:ext cx="9144000" cy="828000"/>
          </a:xfrm>
          <a:prstGeom prst="rect">
            <a:avLst/>
          </a:prstGeom>
          <a:solidFill>
            <a:srgbClr val="36609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3" name="Google Shape;283;g31669d5dc48_0_256"/>
          <p:cNvPicPr preferRelativeResize="0"/>
          <p:nvPr/>
        </p:nvPicPr>
        <p:blipFill rotWithShape="1">
          <a:blip r:embed="rId3">
            <a:alphaModFix/>
          </a:blip>
          <a:srcRect/>
          <a:stretch/>
        </p:blipFill>
        <p:spPr>
          <a:xfrm>
            <a:off x="8425150" y="6062588"/>
            <a:ext cx="3393925" cy="762825"/>
          </a:xfrm>
          <a:prstGeom prst="rect">
            <a:avLst/>
          </a:prstGeom>
          <a:noFill/>
          <a:ln>
            <a:noFill/>
          </a:ln>
        </p:spPr>
      </p:pic>
      <p:pic>
        <p:nvPicPr>
          <p:cNvPr id="2" name="Picture 1">
            <a:extLst>
              <a:ext uri="{FF2B5EF4-FFF2-40B4-BE49-F238E27FC236}">
                <a16:creationId xmlns:a16="http://schemas.microsoft.com/office/drawing/2014/main" id="{277DA929-FB40-7FA9-A194-0E81FC1A1E9E}"/>
              </a:ext>
            </a:extLst>
          </p:cNvPr>
          <p:cNvPicPr>
            <a:picLocks noChangeAspect="1"/>
          </p:cNvPicPr>
          <p:nvPr/>
        </p:nvPicPr>
        <p:blipFill>
          <a:blip r:embed="rId4"/>
          <a:stretch>
            <a:fillRect/>
          </a:stretch>
        </p:blipFill>
        <p:spPr>
          <a:xfrm>
            <a:off x="1334219" y="277091"/>
            <a:ext cx="6475562" cy="550025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7"/>
          <p:cNvSpPr txBox="1">
            <a:spLocks noGrp="1"/>
          </p:cNvSpPr>
          <p:nvPr>
            <p:ph type="title"/>
          </p:nvPr>
        </p:nvSpPr>
        <p:spPr>
          <a:xfrm>
            <a:off x="457200" y="274650"/>
            <a:ext cx="8517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15000"/>
              </a:lnSpc>
              <a:spcBef>
                <a:spcPts val="1200"/>
              </a:spcBef>
              <a:spcAft>
                <a:spcPts val="0"/>
              </a:spcAft>
              <a:buClr>
                <a:schemeClr val="dk1"/>
              </a:buClr>
              <a:buSzPct val="30136"/>
              <a:buFont typeface="Arial"/>
              <a:buNone/>
            </a:pPr>
            <a:endParaRPr sz="3650" b="1">
              <a:latin typeface="Arial"/>
              <a:ea typeface="Arial"/>
              <a:cs typeface="Arial"/>
              <a:sym typeface="Arial"/>
            </a:endParaRPr>
          </a:p>
          <a:p>
            <a:pPr marL="0" lvl="0" indent="0" algn="ctr" rtl="0">
              <a:lnSpc>
                <a:spcPct val="115000"/>
              </a:lnSpc>
              <a:spcBef>
                <a:spcPts val="1200"/>
              </a:spcBef>
              <a:spcAft>
                <a:spcPts val="0"/>
              </a:spcAft>
              <a:buClr>
                <a:schemeClr val="dk1"/>
              </a:buClr>
              <a:buSzPct val="30136"/>
              <a:buFont typeface="Arial"/>
              <a:buNone/>
            </a:pPr>
            <a:r>
              <a:rPr lang="en-US" sz="3650" b="1">
                <a:latin typeface="Arial"/>
                <a:ea typeface="Arial"/>
                <a:cs typeface="Arial"/>
                <a:sym typeface="Arial"/>
              </a:rPr>
              <a:t>Harewood and the Transatlantic Slave Trade </a:t>
            </a:r>
            <a:endParaRPr sz="3650" b="1">
              <a:latin typeface="Arial"/>
              <a:ea typeface="Arial"/>
              <a:cs typeface="Arial"/>
              <a:sym typeface="Arial"/>
            </a:endParaRPr>
          </a:p>
          <a:p>
            <a:pPr marL="0" lvl="0" indent="0" algn="ctr" rtl="0">
              <a:lnSpc>
                <a:spcPct val="100000"/>
              </a:lnSpc>
              <a:spcBef>
                <a:spcPts val="1200"/>
              </a:spcBef>
              <a:spcAft>
                <a:spcPts val="0"/>
              </a:spcAft>
              <a:buClr>
                <a:schemeClr val="dk1"/>
              </a:buClr>
              <a:buSzPct val="100000"/>
              <a:buFont typeface="Calibri"/>
              <a:buNone/>
            </a:pPr>
            <a:endParaRPr b="1"/>
          </a:p>
        </p:txBody>
      </p:sp>
      <p:sp>
        <p:nvSpPr>
          <p:cNvPr id="290" name="Google Shape;290;p7"/>
          <p:cNvSpPr/>
          <p:nvPr/>
        </p:nvSpPr>
        <p:spPr>
          <a:xfrm>
            <a:off x="0" y="6030000"/>
            <a:ext cx="9144000" cy="828000"/>
          </a:xfrm>
          <a:prstGeom prst="rect">
            <a:avLst/>
          </a:prstGeom>
          <a:solidFill>
            <a:srgbClr val="36609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91" name="Google Shape;291;p7"/>
          <p:cNvPicPr preferRelativeResize="0"/>
          <p:nvPr/>
        </p:nvPicPr>
        <p:blipFill rotWithShape="1">
          <a:blip r:embed="rId3">
            <a:alphaModFix/>
          </a:blip>
          <a:srcRect/>
          <a:stretch/>
        </p:blipFill>
        <p:spPr>
          <a:xfrm>
            <a:off x="8425150" y="6062588"/>
            <a:ext cx="3393925" cy="762825"/>
          </a:xfrm>
          <a:prstGeom prst="rect">
            <a:avLst/>
          </a:prstGeom>
          <a:noFill/>
          <a:ln>
            <a:noFill/>
          </a:ln>
        </p:spPr>
      </p:pic>
      <p:sp>
        <p:nvSpPr>
          <p:cNvPr id="292" name="Google Shape;292;p7"/>
          <p:cNvSpPr txBox="1"/>
          <p:nvPr/>
        </p:nvSpPr>
        <p:spPr>
          <a:xfrm>
            <a:off x="457200" y="1466225"/>
            <a:ext cx="8229600" cy="4016400"/>
          </a:xfrm>
          <a:prstGeom prst="rect">
            <a:avLst/>
          </a:prstGeom>
          <a:noFill/>
          <a:ln>
            <a:noFill/>
          </a:ln>
        </p:spPr>
        <p:txBody>
          <a:bodyPr spcFirstLastPara="1" wrap="square" lIns="91425" tIns="91425" rIns="91425" bIns="91425" anchor="t" anchorCtr="0">
            <a:noAutofit/>
          </a:bodyPr>
          <a:lstStyle/>
          <a:p>
            <a:pPr marL="457200" lvl="0" indent="-330200" algn="l" rtl="0">
              <a:lnSpc>
                <a:spcPct val="115000"/>
              </a:lnSpc>
              <a:spcBef>
                <a:spcPts val="0"/>
              </a:spcBef>
              <a:spcAft>
                <a:spcPts val="0"/>
              </a:spcAft>
              <a:buClr>
                <a:schemeClr val="dk1"/>
              </a:buClr>
              <a:buSzPts val="1600"/>
              <a:buChar char="+"/>
            </a:pPr>
            <a:r>
              <a:rPr lang="en-US" sz="1600">
                <a:solidFill>
                  <a:schemeClr val="dk1"/>
                </a:solidFill>
              </a:rPr>
              <a:t>Harewood House was home to the Lascelles family and the Earl and Countess of Harewood for more than 200 years.</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US" sz="1600">
                <a:solidFill>
                  <a:schemeClr val="dk1"/>
                </a:solidFill>
              </a:rPr>
              <a:t>The family’s money, power and influence came from the sugar business in the Caribbean and the Transatlantic Slave Trade. </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US" sz="1600">
                <a:solidFill>
                  <a:schemeClr val="dk1"/>
                </a:solidFill>
              </a:rPr>
              <a:t>They were involved in every part of the Triangular Trade Route. They sold sugar, transported it, had money in slave ships and sugar warehouses in London.. They also owned and managed plantations where enslaved people were forced to grow sugar and cotton. </a:t>
            </a:r>
            <a:endParaRPr sz="1600">
              <a:solidFill>
                <a:schemeClr val="dk1"/>
              </a:solidFill>
            </a:endParaRPr>
          </a:p>
          <a:p>
            <a:pPr marL="0" lvl="0" indent="0" algn="l" rtl="0">
              <a:lnSpc>
                <a:spcPct val="115000"/>
              </a:lnSpc>
              <a:spcBef>
                <a:spcPts val="0"/>
              </a:spcBef>
              <a:spcAft>
                <a:spcPts val="0"/>
              </a:spcAft>
              <a:buNone/>
            </a:pPr>
            <a:endParaRPr sz="2800">
              <a:solidFill>
                <a:schemeClr val="dk1"/>
              </a:solidFill>
            </a:endParaRPr>
          </a:p>
        </p:txBody>
      </p:sp>
      <p:pic>
        <p:nvPicPr>
          <p:cNvPr id="293" name="Google Shape;293;p7" descr="D:\Harewood\Learning\TAST\IMG_5758.JPG"/>
          <p:cNvPicPr preferRelativeResize="0"/>
          <p:nvPr/>
        </p:nvPicPr>
        <p:blipFill rotWithShape="1">
          <a:blip r:embed="rId4">
            <a:alphaModFix/>
          </a:blip>
          <a:srcRect l="18841" t="12085" r="13066" b="16445"/>
          <a:stretch/>
        </p:blipFill>
        <p:spPr>
          <a:xfrm>
            <a:off x="3167850" y="3720950"/>
            <a:ext cx="2960700" cy="1940601"/>
          </a:xfrm>
          <a:prstGeom prst="rect">
            <a:avLst/>
          </a:prstGeom>
          <a:noFill/>
          <a:ln>
            <a:noFill/>
          </a:ln>
        </p:spPr>
      </p:pic>
      <p:sp>
        <p:nvSpPr>
          <p:cNvPr id="294" name="Google Shape;294;p7"/>
          <p:cNvSpPr txBox="1"/>
          <p:nvPr/>
        </p:nvSpPr>
        <p:spPr>
          <a:xfrm>
            <a:off x="3471151" y="5664362"/>
            <a:ext cx="2354100" cy="260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a:t>Belle plantation, Barbados</a:t>
            </a:r>
            <a:endParaRPr sz="1200" b="1"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g31669d5dc48_0_383"/>
          <p:cNvSpPr/>
          <p:nvPr/>
        </p:nvSpPr>
        <p:spPr>
          <a:xfrm>
            <a:off x="0" y="6030000"/>
            <a:ext cx="9144000" cy="828000"/>
          </a:xfrm>
          <a:prstGeom prst="rect">
            <a:avLst/>
          </a:prstGeom>
          <a:solidFill>
            <a:srgbClr val="36609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00" name="Google Shape;300;g31669d5dc48_0_383"/>
          <p:cNvPicPr preferRelativeResize="0"/>
          <p:nvPr/>
        </p:nvPicPr>
        <p:blipFill rotWithShape="1">
          <a:blip r:embed="rId3">
            <a:alphaModFix/>
          </a:blip>
          <a:srcRect/>
          <a:stretch/>
        </p:blipFill>
        <p:spPr>
          <a:xfrm>
            <a:off x="8425150" y="6062588"/>
            <a:ext cx="2545444" cy="572119"/>
          </a:xfrm>
          <a:prstGeom prst="rect">
            <a:avLst/>
          </a:prstGeom>
          <a:noFill/>
          <a:ln>
            <a:noFill/>
          </a:ln>
        </p:spPr>
      </p:pic>
      <p:sp>
        <p:nvSpPr>
          <p:cNvPr id="301" name="Google Shape;301;g31669d5dc48_0_383"/>
          <p:cNvSpPr txBox="1">
            <a:spLocks noGrp="1"/>
          </p:cNvSpPr>
          <p:nvPr>
            <p:ph type="title"/>
          </p:nvPr>
        </p:nvSpPr>
        <p:spPr>
          <a:xfrm>
            <a:off x="530700" y="274650"/>
            <a:ext cx="85371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15000"/>
              </a:lnSpc>
              <a:spcBef>
                <a:spcPts val="1200"/>
              </a:spcBef>
              <a:spcAft>
                <a:spcPts val="0"/>
              </a:spcAft>
              <a:buClr>
                <a:schemeClr val="dk1"/>
              </a:buClr>
              <a:buSzPct val="30136"/>
              <a:buFont typeface="Arial"/>
              <a:buNone/>
            </a:pPr>
            <a:endParaRPr sz="3650" b="1">
              <a:latin typeface="Arial"/>
              <a:ea typeface="Arial"/>
              <a:cs typeface="Arial"/>
              <a:sym typeface="Arial"/>
            </a:endParaRPr>
          </a:p>
          <a:p>
            <a:pPr marL="0" lvl="0" indent="0" algn="ctr" rtl="0">
              <a:lnSpc>
                <a:spcPct val="115000"/>
              </a:lnSpc>
              <a:spcBef>
                <a:spcPts val="1200"/>
              </a:spcBef>
              <a:spcAft>
                <a:spcPts val="0"/>
              </a:spcAft>
              <a:buClr>
                <a:schemeClr val="dk1"/>
              </a:buClr>
              <a:buSzPct val="30136"/>
              <a:buFont typeface="Arial"/>
              <a:buNone/>
            </a:pPr>
            <a:r>
              <a:rPr lang="en-US" sz="3650" b="1">
                <a:latin typeface="Arial"/>
                <a:ea typeface="Arial"/>
                <a:cs typeface="Arial"/>
                <a:sym typeface="Arial"/>
              </a:rPr>
              <a:t>Harewood and the Transatlantic Slave Trade </a:t>
            </a:r>
            <a:endParaRPr sz="3650" b="1">
              <a:latin typeface="Arial"/>
              <a:ea typeface="Arial"/>
              <a:cs typeface="Arial"/>
              <a:sym typeface="Arial"/>
            </a:endParaRPr>
          </a:p>
          <a:p>
            <a:pPr marL="0" lvl="0" indent="0" algn="ctr" rtl="0">
              <a:lnSpc>
                <a:spcPct val="100000"/>
              </a:lnSpc>
              <a:spcBef>
                <a:spcPts val="1200"/>
              </a:spcBef>
              <a:spcAft>
                <a:spcPts val="0"/>
              </a:spcAft>
              <a:buClr>
                <a:schemeClr val="dk1"/>
              </a:buClr>
              <a:buSzPct val="100000"/>
              <a:buFont typeface="Calibri"/>
              <a:buNone/>
            </a:pPr>
            <a:endParaRPr b="1"/>
          </a:p>
        </p:txBody>
      </p:sp>
      <p:pic>
        <p:nvPicPr>
          <p:cNvPr id="302" name="Google Shape;302;g31669d5dc48_0_383"/>
          <p:cNvPicPr preferRelativeResize="0"/>
          <p:nvPr/>
        </p:nvPicPr>
        <p:blipFill>
          <a:blip r:embed="rId4">
            <a:alphaModFix/>
          </a:blip>
          <a:stretch>
            <a:fillRect/>
          </a:stretch>
        </p:blipFill>
        <p:spPr>
          <a:xfrm>
            <a:off x="2593797" y="3338050"/>
            <a:ext cx="4261228" cy="2557150"/>
          </a:xfrm>
          <a:prstGeom prst="rect">
            <a:avLst/>
          </a:prstGeom>
          <a:noFill/>
          <a:ln>
            <a:noFill/>
          </a:ln>
        </p:spPr>
      </p:pic>
      <p:sp>
        <p:nvSpPr>
          <p:cNvPr id="303" name="Google Shape;303;g31669d5dc48_0_383"/>
          <p:cNvSpPr txBox="1"/>
          <p:nvPr/>
        </p:nvSpPr>
        <p:spPr>
          <a:xfrm>
            <a:off x="455863" y="1343650"/>
            <a:ext cx="8537100" cy="2146800"/>
          </a:xfrm>
          <a:prstGeom prst="rect">
            <a:avLst/>
          </a:prstGeom>
          <a:noFill/>
          <a:ln>
            <a:noFill/>
          </a:ln>
        </p:spPr>
        <p:txBody>
          <a:bodyPr spcFirstLastPara="1" wrap="square" lIns="91425" tIns="91425" rIns="91425" bIns="91425" anchor="t" anchorCtr="0">
            <a:noAutofit/>
          </a:bodyPr>
          <a:lstStyle/>
          <a:p>
            <a:pPr marL="457200" lvl="0" indent="0" algn="l" rtl="0">
              <a:lnSpc>
                <a:spcPct val="107916"/>
              </a:lnSpc>
              <a:spcBef>
                <a:spcPts val="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a:p>
            <a:pPr marL="457200" lvl="0" indent="-330200" algn="l" rtl="0">
              <a:lnSpc>
                <a:spcPct val="107916"/>
              </a:lnSpc>
              <a:spcBef>
                <a:spcPts val="0"/>
              </a:spcBef>
              <a:spcAft>
                <a:spcPts val="0"/>
              </a:spcAft>
              <a:buClr>
                <a:schemeClr val="dk1"/>
              </a:buClr>
              <a:buSzPts val="1600"/>
              <a:buChar char="+"/>
            </a:pPr>
            <a:r>
              <a:rPr lang="en-US" sz="1600">
                <a:solidFill>
                  <a:schemeClr val="dk1"/>
                </a:solidFill>
              </a:rPr>
              <a:t>Harewood continues to support local Caribbean charities, celebrate Caribbean culture and share and educate people on the story of our past, creating a more inclusive future.</a:t>
            </a:r>
            <a:endParaRPr sz="1600">
              <a:solidFill>
                <a:schemeClr val="dk1"/>
              </a:solidFill>
            </a:endParaRPr>
          </a:p>
          <a:p>
            <a:pPr marL="457200" lvl="0" indent="-330200" algn="l" rtl="0">
              <a:lnSpc>
                <a:spcPct val="107916"/>
              </a:lnSpc>
              <a:spcBef>
                <a:spcPts val="0"/>
              </a:spcBef>
              <a:spcAft>
                <a:spcPts val="0"/>
              </a:spcAft>
              <a:buClr>
                <a:schemeClr val="dk1"/>
              </a:buClr>
              <a:buSzPts val="1600"/>
              <a:buChar char="+"/>
            </a:pPr>
            <a:r>
              <a:rPr lang="en-US" sz="1600">
                <a:solidFill>
                  <a:schemeClr val="dk1"/>
                </a:solidFill>
              </a:rPr>
              <a:t>The current Earl and Countess started a project called Missing Portraits in 2022 with the aim to diversify their portrait collection and tell stories of inspiring Black people with connections to Harewood </a:t>
            </a:r>
            <a:endParaRPr sz="3600">
              <a:solidFill>
                <a:schemeClr val="dk1"/>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igrationWizIdPermissions xmlns="ca198964-9188-4b92-bd71-11725731e455" xsi:nil="true"/>
    <lcf76f155ced4ddcb4097134ff3c332f xmlns="ca198964-9188-4b92-bd71-11725731e455">
      <Terms xmlns="http://schemas.microsoft.com/office/infopath/2007/PartnerControls"/>
    </lcf76f155ced4ddcb4097134ff3c332f>
    <TaxCatchAll xmlns="b5a956a6-7842-48e2-a4ae-5c6f887df42e" xsi:nil="true"/>
    <MigrationWizIdVersion xmlns="ca198964-9188-4b92-bd71-11725731e455">1g7CZRloMVJ_APFpn0gQXvT3x0K_REV_1-638683224320000000</MigrationWizIdVersion>
    <MigrationWizId xmlns="ca198964-9188-4b92-bd71-11725731e455">1g7CZRloMVJ_APFpn0gQXvT3x0K_REV_1</MigrationWizId>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392D1680C35014383D4CEEBB6F3D8FD" ma:contentTypeVersion="16" ma:contentTypeDescription="Create a new document." ma:contentTypeScope="" ma:versionID="514f62e28020c02c4c4e3026dd8ca427">
  <xsd:schema xmlns:xsd="http://www.w3.org/2001/XMLSchema" xmlns:xs="http://www.w3.org/2001/XMLSchema" xmlns:p="http://schemas.microsoft.com/office/2006/metadata/properties" xmlns:ns2="ca198964-9188-4b92-bd71-11725731e455" xmlns:ns3="b5a956a6-7842-48e2-a4ae-5c6f887df42e" targetNamespace="http://schemas.microsoft.com/office/2006/metadata/properties" ma:root="true" ma:fieldsID="56794588bddc8819513c0fabf275c8fa" ns2:_="" ns3:_="">
    <xsd:import namespace="ca198964-9188-4b92-bd71-11725731e455"/>
    <xsd:import namespace="b5a956a6-7842-48e2-a4ae-5c6f887df42e"/>
    <xsd:element name="properties">
      <xsd:complexType>
        <xsd:sequence>
          <xsd:element name="documentManagement">
            <xsd:complexType>
              <xsd:all>
                <xsd:element ref="ns2:MigrationWizId" minOccurs="0"/>
                <xsd:element ref="ns2:MigrationWizIdPermissions" minOccurs="0"/>
                <xsd:element ref="ns2:MigrationWizIdVersion"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198964-9188-4b92-bd71-11725731e455"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Version" ma:index="10" nillable="true" ma:displayName="MigrationWizIdVersion" ma:internalName="MigrationWizIdVersion">
      <xsd:simpleType>
        <xsd:restriction base="dms:Text"/>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91bd0b5-3aaa-425e-b617-92f6da222f99"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5a956a6-7842-48e2-a4ae-5c6f887df42e"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ac854def-6dc3-4e8e-81c5-1477af6202fc}" ma:internalName="TaxCatchAll" ma:showField="CatchAllData" ma:web="b5a956a6-7842-48e2-a4ae-5c6f887df4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AD3DB5-3B59-417A-AFB2-517547B6E87C}">
  <ds:schemaRefs>
    <ds:schemaRef ds:uri="http://schemas.microsoft.com/sharepoint/v3/contenttype/forms"/>
  </ds:schemaRefs>
</ds:datastoreItem>
</file>

<file path=customXml/itemProps2.xml><?xml version="1.0" encoding="utf-8"?>
<ds:datastoreItem xmlns:ds="http://schemas.openxmlformats.org/officeDocument/2006/customXml" ds:itemID="{07304C53-763D-41C1-A3C8-8DA9E0305ED6}">
  <ds:schemaRefs>
    <ds:schemaRef ds:uri="http://schemas.microsoft.com/office/2006/metadata/properties"/>
    <ds:schemaRef ds:uri="http://schemas.microsoft.com/office/infopath/2007/PartnerControls"/>
    <ds:schemaRef ds:uri="ca198964-9188-4b92-bd71-11725731e455"/>
    <ds:schemaRef ds:uri="b5a956a6-7842-48e2-a4ae-5c6f887df42e"/>
  </ds:schemaRefs>
</ds:datastoreItem>
</file>

<file path=customXml/itemProps3.xml><?xml version="1.0" encoding="utf-8"?>
<ds:datastoreItem xmlns:ds="http://schemas.openxmlformats.org/officeDocument/2006/customXml" ds:itemID="{460BB9BB-033B-430A-8669-A2ED693EC9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198964-9188-4b92-bd71-11725731e455"/>
    <ds:schemaRef ds:uri="b5a956a6-7842-48e2-a4ae-5c6f887df4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12</Slides>
  <Notes>12</Notes>
  <HiddenSlides>0</HiddenSlide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Office Theme</vt:lpstr>
      <vt:lpstr>Simple Light</vt:lpstr>
      <vt:lpstr>PowerPoint Presentation</vt:lpstr>
      <vt:lpstr>Trigger Warning</vt:lpstr>
      <vt:lpstr>What was the Transatlantic Slave Trade? </vt:lpstr>
      <vt:lpstr>Triangular Trade Route </vt:lpstr>
      <vt:lpstr>Journey 1 </vt:lpstr>
      <vt:lpstr>Journey 2 </vt:lpstr>
      <vt:lpstr>  Journey 3 </vt:lpstr>
      <vt:lpstr>PowerPoint Presentation</vt:lpstr>
      <vt:lpstr>PowerPoint Presentation</vt:lpstr>
      <vt:lpstr>PowerPoint Presentation</vt:lpstr>
      <vt:lpstr> Harewood and the Transatlantic Slave Trade  </vt:lpstr>
      <vt:lpstr> Harewood and the Transatlantic Slave Trade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Mary Walsh</dc:creator>
  <cp:revision>6</cp:revision>
  <dcterms:created xsi:type="dcterms:W3CDTF">2022-08-18T08:00:17Z</dcterms:created>
  <dcterms:modified xsi:type="dcterms:W3CDTF">2026-09-01T14:22:54Z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0x0101006392D1680C35014383D4CEEBB6F3D8FD</vt:lpwstr>
  </property>
  <property fmtid="{D5CDD505-2E9C-101B-9397-08002B2CF9AE}" pid="3" name="MediaServiceImageTags">
    <vt:lpwstr/>
  </property>
</Properties>
</file>